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8" r:id="rId3"/>
    <p:sldId id="280" r:id="rId4"/>
    <p:sldId id="275" r:id="rId5"/>
    <p:sldId id="269" r:id="rId6"/>
    <p:sldId id="276" r:id="rId7"/>
    <p:sldId id="260" r:id="rId8"/>
    <p:sldId id="281" r:id="rId9"/>
    <p:sldId id="261" r:id="rId10"/>
    <p:sldId id="262" r:id="rId11"/>
    <p:sldId id="263" r:id="rId12"/>
    <p:sldId id="264" r:id="rId13"/>
    <p:sldId id="282" r:id="rId14"/>
    <p:sldId id="265" r:id="rId15"/>
    <p:sldId id="266" r:id="rId16"/>
    <p:sldId id="267" r:id="rId17"/>
    <p:sldId id="268" r:id="rId18"/>
    <p:sldId id="283" r:id="rId1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A0C78-06FB-49DC-882E-057C85C37405}" v="2339" dt="2026-05-13T15:02:02.740"/>
    <p1510:client id="{2931BC19-7DF0-D0FD-DFA7-7AA408598144}" v="56" dt="2026-05-12T20:33:03.425"/>
    <p1510:client id="{397B9931-C5FE-2B77-EC76-12272E86CFC7}" v="2" dt="2026-05-12T15:43:09.280"/>
    <p1510:client id="{3B278F9F-67D1-A5BF-81C8-771E6749097A}" v="79" dt="2026-05-12T19:02:49.315"/>
    <p1510:client id="{5F757462-AB5E-548E-E84F-20A7C54CA2D1}" v="3" dt="2026-05-12T20:14:39.559"/>
    <p1510:client id="{7069A137-008D-84D2-A399-40529FD8C7EE}" v="1" dt="2026-05-13T13:13:44.651"/>
    <p1510:client id="{7F77FCED-3F37-8907-6860-2FEB8F234C59}" v="42" dt="2026-05-12T17:39:21.832"/>
    <p1510:client id="{8AB210DC-CA67-4E70-8938-A8D17E69441D}" v="33" dt="2026-05-12T17:39:31.309"/>
    <p1510:client id="{A6221473-F93A-14E5-5AE7-73780F6E30FC}" v="5" dt="2026-05-13T14:04:46.859"/>
    <p1510:client id="{B7245EE4-213F-52F1-B6DB-4BFAFE3F8DE4}" v="18" dt="2026-05-12T17:02:13.562"/>
    <p1510:client id="{BB257ADF-4EF2-4979-9457-F81B8E930000}" v="10" dt="2026-05-12T18:38:46.509"/>
    <p1510:client id="{DC8EE64E-0599-C6E3-EC6E-B0C5EC18462C}" v="24" dt="2026-05-12T19:41:37.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20" autoAdjust="0"/>
  </p:normalViewPr>
  <p:slideViewPr>
    <p:cSldViewPr snapToGrid="0">
      <p:cViewPr varScale="1">
        <p:scale>
          <a:sx n="98" d="100"/>
          <a:sy n="98" d="100"/>
        </p:scale>
        <p:origin x="3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BFG Equity Sleeve</c:v>
                </c:pt>
              </c:strCache>
            </c:strRef>
          </c:tx>
          <c:spPr>
            <a:solidFill>
              <a:srgbClr val="015A84"/>
            </a:solidFill>
            <a:effectLst/>
          </c:spPr>
          <c:invertIfNegative val="0"/>
          <c:dLbls>
            <c:dLbl>
              <c:idx val="0"/>
              <c:tx>
                <c:rich>
                  <a:bodyPr/>
                  <a:lstStyle/>
                  <a:p>
                    <a:r>
                      <a:rPr lang="en-US"/>
                      <a:t>14.2%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79-4F65-918B-3145AF4B9DA5}"/>
                </c:ext>
              </c:extLst>
            </c:dLbl>
            <c:dLbl>
              <c:idx val="1"/>
              <c:tx>
                <c:rich>
                  <a:bodyPr/>
                  <a:lstStyle/>
                  <a:p>
                    <a:r>
                      <a:rPr lang="en-US"/>
                      <a:t>32.6%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79-4F65-918B-3145AF4B9DA5}"/>
                </c:ext>
              </c:extLst>
            </c:dLbl>
            <c:dLbl>
              <c:idx val="2"/>
              <c:tx>
                <c:rich>
                  <a:bodyPr/>
                  <a:lstStyle/>
                  <a:p>
                    <a:r>
                      <a:rPr lang="en-US"/>
                      <a:t>18.3%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79-4F65-918B-3145AF4B9DA5}"/>
                </c:ext>
              </c:extLst>
            </c:dLbl>
            <c:numFmt formatCode="0.0%" sourceLinked="0"/>
            <c:spPr>
              <a:noFill/>
              <a:ln>
                <a:noFill/>
              </a:ln>
              <a:effectLst/>
            </c:spPr>
            <c:txPr>
              <a:bodyPr/>
              <a:lstStyle/>
              <a:p>
                <a:pPr>
                  <a:defRPr sz="1100" b="1" i="0" u="none" strike="noStrike">
                    <a:solidFill>
                      <a:srgbClr val="015A84"/>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1 Year</c:v>
                </c:pt>
                <c:pt idx="2">
                  <c:v>Since Nov 21, 2025</c:v>
                </c:pt>
              </c:strCache>
            </c:strRef>
          </c:cat>
          <c:val>
            <c:numRef>
              <c:f>Sheet1!$B$2:$B$4</c:f>
              <c:numCache>
                <c:formatCode>General</c:formatCode>
                <c:ptCount val="3"/>
                <c:pt idx="0">
                  <c:v>0.14699999999999999</c:v>
                </c:pt>
                <c:pt idx="1">
                  <c:v>0.33600000000000002</c:v>
                </c:pt>
                <c:pt idx="2">
                  <c:v>0.188</c:v>
                </c:pt>
              </c:numCache>
            </c:numRef>
          </c:val>
          <c:extLst>
            <c:ext xmlns:c16="http://schemas.microsoft.com/office/drawing/2014/chart" uri="{C3380CC4-5D6E-409C-BE32-E72D297353CC}">
              <c16:uniqueId val="{00000000-E0AB-4FE7-BF11-E3391519D962}"/>
            </c:ext>
          </c:extLst>
        </c:ser>
        <c:ser>
          <c:idx val="1"/>
          <c:order val="1"/>
          <c:tx>
            <c:strRef>
              <c:f>Sheet1!$C$1</c:f>
              <c:strCache>
                <c:ptCount val="1"/>
                <c:pt idx="0">
                  <c:v>S&amp;P 500 (SPY)</c:v>
                </c:pt>
              </c:strCache>
            </c:strRef>
          </c:tx>
          <c:spPr>
            <a:solidFill>
              <a:srgbClr val="80AFC1"/>
            </a:solidFill>
            <a:effectLst/>
          </c:spPr>
          <c:invertIfNegative val="0"/>
          <c:dLbls>
            <c:dLbl>
              <c:idx val="0"/>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3F-4433-A568-FBE509765F17}"/>
                </c:ext>
              </c:extLst>
            </c:dLbl>
            <c:dLbl>
              <c:idx val="1"/>
              <c:tx>
                <c:rich>
                  <a:bodyPr/>
                  <a:lstStyle/>
                  <a:p>
                    <a:r>
                      <a:rPr lang="en-US"/>
                      <a:t>27.2%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83F-4433-A568-FBE509765F17}"/>
                </c:ext>
              </c:extLst>
            </c:dLbl>
            <c:numFmt formatCode="0.0%" sourceLinked="0"/>
            <c:spPr>
              <a:noFill/>
              <a:ln>
                <a:noFill/>
              </a:ln>
              <a:effectLst/>
            </c:spPr>
            <c:txPr>
              <a:bodyPr/>
              <a:lstStyle/>
              <a:p>
                <a:pPr>
                  <a:defRPr sz="1100" b="1" i="0" u="none" strike="noStrike">
                    <a:solidFill>
                      <a:srgbClr val="015A84"/>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to Date</c:v>
                </c:pt>
                <c:pt idx="1">
                  <c:v>1 Year</c:v>
                </c:pt>
                <c:pt idx="2">
                  <c:v>Since Nov 21, 2025</c:v>
                </c:pt>
              </c:strCache>
            </c:strRef>
          </c:cat>
          <c:val>
            <c:numRef>
              <c:f>Sheet1!$C$2:$C$4</c:f>
              <c:numCache>
                <c:formatCode>General</c:formatCode>
                <c:ptCount val="3"/>
                <c:pt idx="0">
                  <c:v>7.9000000000000001E-2</c:v>
                </c:pt>
                <c:pt idx="1">
                  <c:v>0.27300000000000002</c:v>
                </c:pt>
                <c:pt idx="2">
                  <c:v>0.128</c:v>
                </c:pt>
              </c:numCache>
            </c:numRef>
          </c:val>
          <c:extLst>
            <c:ext xmlns:c16="http://schemas.microsoft.com/office/drawing/2014/chart" uri="{C3380CC4-5D6E-409C-BE32-E72D297353CC}">
              <c16:uniqueId val="{00000001-E0AB-4FE7-BF11-E3391519D962}"/>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100" b="0" i="0" u="none" strike="noStrike">
                <a:solidFill>
                  <a:srgbClr val="63666A"/>
                </a:solidFill>
                <a:latin typeface="Arial"/>
              </a:defRPr>
            </a:pPr>
            <a:endParaRPr lang="en-US"/>
          </a:p>
        </c:txPr>
        <c:crossAx val="2094734552"/>
        <c:crosses val="autoZero"/>
        <c:auto val="1"/>
        <c:lblAlgn val="ctr"/>
        <c:lblOffset val="100"/>
        <c:noMultiLvlLbl val="1"/>
      </c:catAx>
      <c:valAx>
        <c:axId val="2094734552"/>
        <c:scaling>
          <c:orientation val="minMax"/>
          <c:max val="0.45"/>
          <c:min val="0"/>
        </c:scaling>
        <c:delete val="0"/>
        <c:axPos val="l"/>
        <c:majorGridlines>
          <c:spPr>
            <a:ln w="6350" cap="flat">
              <a:solidFill>
                <a:srgbClr val="E2E8F0"/>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63666A"/>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100">
              <a:solidFill>
                <a:srgbClr val="63666A"/>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SMH</c:v>
                </c:pt>
              </c:strCache>
            </c:strRef>
          </c:tx>
          <c:spPr>
            <a:ln w="31750" cap="flat">
              <a:solidFill>
                <a:srgbClr val="015A84"/>
              </a:solidFill>
              <a:prstDash val="solid"/>
              <a:round/>
            </a:ln>
            <a:effectLst/>
          </c:spPr>
          <c:marker>
            <c:symbol val="none"/>
          </c:marker>
          <c:cat>
            <c:strRef>
              <c:f>Sheet1!$A$2:$A$117</c:f>
              <c:strCache>
                <c:ptCount val="116"/>
                <c:pt idx="0">
                  <c:v>Nov 21</c:v>
                </c:pt>
                <c:pt idx="15">
                  <c:v>Dec 15</c:v>
                </c:pt>
                <c:pt idx="30">
                  <c:v>Jan 07</c:v>
                </c:pt>
                <c:pt idx="45">
                  <c:v>Jan 29</c:v>
                </c:pt>
                <c:pt idx="60">
                  <c:v>Feb 20</c:v>
                </c:pt>
                <c:pt idx="75">
                  <c:v>Mar 13</c:v>
                </c:pt>
                <c:pt idx="90">
                  <c:v>Apr 06</c:v>
                </c:pt>
                <c:pt idx="105">
                  <c:v>Apr 27</c:v>
                </c:pt>
              </c:strCache>
            </c:strRef>
          </c:cat>
          <c:val>
            <c:numRef>
              <c:f>Sheet1!$B$2:$B$117</c:f>
              <c:numCache>
                <c:formatCode>General</c:formatCode>
                <c:ptCount val="116"/>
                <c:pt idx="0">
                  <c:v>0</c:v>
                </c:pt>
                <c:pt idx="1">
                  <c:v>3.9800000000000002E-2</c:v>
                </c:pt>
                <c:pt idx="2">
                  <c:v>4.2599999999999999E-2</c:v>
                </c:pt>
                <c:pt idx="3">
                  <c:v>6.6199999999999995E-2</c:v>
                </c:pt>
                <c:pt idx="4">
                  <c:v>8.0199999999999994E-2</c:v>
                </c:pt>
                <c:pt idx="5">
                  <c:v>8.2299999999999998E-2</c:v>
                </c:pt>
                <c:pt idx="6">
                  <c:v>0.10210000000000001</c:v>
                </c:pt>
                <c:pt idx="7">
                  <c:v>0.1173</c:v>
                </c:pt>
                <c:pt idx="8">
                  <c:v>0.10880000000000001</c:v>
                </c:pt>
                <c:pt idx="9">
                  <c:v>0.1174</c:v>
                </c:pt>
                <c:pt idx="10">
                  <c:v>0.13009999999999999</c:v>
                </c:pt>
                <c:pt idx="11">
                  <c:v>0.13150000000000001</c:v>
                </c:pt>
                <c:pt idx="12">
                  <c:v>0.14710000000000001</c:v>
                </c:pt>
                <c:pt idx="13">
                  <c:v>0.13720000000000002</c:v>
                </c:pt>
                <c:pt idx="14">
                  <c:v>8.5800000000000001E-2</c:v>
                </c:pt>
                <c:pt idx="15">
                  <c:v>8.2100000000000006E-2</c:v>
                </c:pt>
                <c:pt idx="16">
                  <c:v>7.9100000000000004E-2</c:v>
                </c:pt>
                <c:pt idx="17">
                  <c:v>4.0199999999999993E-2</c:v>
                </c:pt>
                <c:pt idx="18">
                  <c:v>6.480000000000001E-2</c:v>
                </c:pt>
                <c:pt idx="19">
                  <c:v>9.2300000000000007E-2</c:v>
                </c:pt>
                <c:pt idx="20">
                  <c:v>0.10630000000000001</c:v>
                </c:pt>
                <c:pt idx="21">
                  <c:v>0.11699999999999999</c:v>
                </c:pt>
                <c:pt idx="22">
                  <c:v>0.1201</c:v>
                </c:pt>
                <c:pt idx="23">
                  <c:v>0.12529999999999999</c:v>
                </c:pt>
                <c:pt idx="24">
                  <c:v>0.1202</c:v>
                </c:pt>
                <c:pt idx="25">
                  <c:v>0.1174</c:v>
                </c:pt>
                <c:pt idx="26">
                  <c:v>0.1076</c:v>
                </c:pt>
                <c:pt idx="27">
                  <c:v>0.1482</c:v>
                </c:pt>
                <c:pt idx="28">
                  <c:v>0.1613</c:v>
                </c:pt>
                <c:pt idx="29">
                  <c:v>0.19219999999999998</c:v>
                </c:pt>
                <c:pt idx="30">
                  <c:v>0.18420000000000003</c:v>
                </c:pt>
                <c:pt idx="31">
                  <c:v>0.1656</c:v>
                </c:pt>
                <c:pt idx="32">
                  <c:v>0.1971</c:v>
                </c:pt>
                <c:pt idx="33">
                  <c:v>0.20149999999999998</c:v>
                </c:pt>
                <c:pt idx="34">
                  <c:v>0.20420000000000002</c:v>
                </c:pt>
                <c:pt idx="35">
                  <c:v>0.19440000000000002</c:v>
                </c:pt>
                <c:pt idx="36">
                  <c:v>0.21920000000000001</c:v>
                </c:pt>
                <c:pt idx="37">
                  <c:v>0.23149999999999998</c:v>
                </c:pt>
                <c:pt idx="38">
                  <c:v>0.20069999999999999</c:v>
                </c:pt>
                <c:pt idx="39">
                  <c:v>0.23620000000000002</c:v>
                </c:pt>
                <c:pt idx="40">
                  <c:v>0.2389</c:v>
                </c:pt>
                <c:pt idx="41">
                  <c:v>0.23050000000000001</c:v>
                </c:pt>
                <c:pt idx="42">
                  <c:v>0.2266</c:v>
                </c:pt>
                <c:pt idx="43">
                  <c:v>0.25259999999999999</c:v>
                </c:pt>
                <c:pt idx="44">
                  <c:v>0.28139999999999998</c:v>
                </c:pt>
                <c:pt idx="45">
                  <c:v>0.28420000000000001</c:v>
                </c:pt>
                <c:pt idx="46">
                  <c:v>0.2409</c:v>
                </c:pt>
                <c:pt idx="47">
                  <c:v>0.25480000000000003</c:v>
                </c:pt>
                <c:pt idx="48">
                  <c:v>0.22309999999999999</c:v>
                </c:pt>
                <c:pt idx="49">
                  <c:v>0.17499999999999999</c:v>
                </c:pt>
                <c:pt idx="50">
                  <c:v>0.17199999999999999</c:v>
                </c:pt>
                <c:pt idx="51">
                  <c:v>0.23530000000000001</c:v>
                </c:pt>
                <c:pt idx="52">
                  <c:v>0.25069999999999998</c:v>
                </c:pt>
                <c:pt idx="53">
                  <c:v>0.24489999999999998</c:v>
                </c:pt>
                <c:pt idx="54">
                  <c:v>0.2757</c:v>
                </c:pt>
                <c:pt idx="55">
                  <c:v>0.24909999999999999</c:v>
                </c:pt>
                <c:pt idx="56">
                  <c:v>0.254</c:v>
                </c:pt>
                <c:pt idx="57">
                  <c:v>0.25340000000000001</c:v>
                </c:pt>
                <c:pt idx="58">
                  <c:v>0.26890000000000003</c:v>
                </c:pt>
                <c:pt idx="59">
                  <c:v>0.2616</c:v>
                </c:pt>
                <c:pt idx="60">
                  <c:v>0.27649999999999997</c:v>
                </c:pt>
                <c:pt idx="61">
                  <c:v>0.26989999999999997</c:v>
                </c:pt>
                <c:pt idx="62">
                  <c:v>0.28920000000000001</c:v>
                </c:pt>
                <c:pt idx="63">
                  <c:v>0.31069999999999998</c:v>
                </c:pt>
                <c:pt idx="64">
                  <c:v>0.26719999999999999</c:v>
                </c:pt>
                <c:pt idx="65">
                  <c:v>0.24989999999999998</c:v>
                </c:pt>
                <c:pt idx="66">
                  <c:v>0.24989999999999998</c:v>
                </c:pt>
                <c:pt idx="67">
                  <c:v>0.20280000000000001</c:v>
                </c:pt>
                <c:pt idx="68">
                  <c:v>0.22750000000000001</c:v>
                </c:pt>
                <c:pt idx="69">
                  <c:v>0.21600000000000003</c:v>
                </c:pt>
                <c:pt idx="70">
                  <c:v>0.17050000000000001</c:v>
                </c:pt>
                <c:pt idx="71">
                  <c:v>0.21299999999999999</c:v>
                </c:pt>
                <c:pt idx="72">
                  <c:v>0.22210000000000002</c:v>
                </c:pt>
                <c:pt idx="73">
                  <c:v>0.2334</c:v>
                </c:pt>
                <c:pt idx="74">
                  <c:v>0.1938</c:v>
                </c:pt>
                <c:pt idx="75">
                  <c:v>0.1913</c:v>
                </c:pt>
                <c:pt idx="76">
                  <c:v>0.21160000000000001</c:v>
                </c:pt>
                <c:pt idx="77">
                  <c:v>0.22070000000000001</c:v>
                </c:pt>
                <c:pt idx="78">
                  <c:v>0.21079999999999999</c:v>
                </c:pt>
                <c:pt idx="79">
                  <c:v>0.21460000000000001</c:v>
                </c:pt>
                <c:pt idx="80">
                  <c:v>0.18329999999999999</c:v>
                </c:pt>
                <c:pt idx="81">
                  <c:v>0.20370000000000002</c:v>
                </c:pt>
                <c:pt idx="82">
                  <c:v>0.21359999999999998</c:v>
                </c:pt>
                <c:pt idx="83">
                  <c:v>0.2273</c:v>
                </c:pt>
                <c:pt idx="84">
                  <c:v>0.17129999999999998</c:v>
                </c:pt>
                <c:pt idx="85">
                  <c:v>0.15109999999999998</c:v>
                </c:pt>
                <c:pt idx="86">
                  <c:v>0.115</c:v>
                </c:pt>
                <c:pt idx="87">
                  <c:v>0.17920000000000003</c:v>
                </c:pt>
                <c:pt idx="88">
                  <c:v>0.20559999999999998</c:v>
                </c:pt>
                <c:pt idx="89">
                  <c:v>0.20670000000000002</c:v>
                </c:pt>
                <c:pt idx="90">
                  <c:v>0.21789999999999998</c:v>
                </c:pt>
                <c:pt idx="91">
                  <c:v>0.23</c:v>
                </c:pt>
                <c:pt idx="92">
                  <c:v>0.30079999999999996</c:v>
                </c:pt>
                <c:pt idx="93">
                  <c:v>0.32350000000000001</c:v>
                </c:pt>
                <c:pt idx="94">
                  <c:v>0.34369999999999995</c:v>
                </c:pt>
                <c:pt idx="95">
                  <c:v>0.36359999999999998</c:v>
                </c:pt>
                <c:pt idx="96">
                  <c:v>0.39020000000000005</c:v>
                </c:pt>
                <c:pt idx="97">
                  <c:v>0.39329999999999998</c:v>
                </c:pt>
                <c:pt idx="98">
                  <c:v>0.39880000000000004</c:v>
                </c:pt>
                <c:pt idx="99">
                  <c:v>0.42759999999999998</c:v>
                </c:pt>
                <c:pt idx="100">
                  <c:v>0.42700000000000005</c:v>
                </c:pt>
                <c:pt idx="101">
                  <c:v>0.42909999999999998</c:v>
                </c:pt>
                <c:pt idx="102">
                  <c:v>0.46659999999999996</c:v>
                </c:pt>
                <c:pt idx="103">
                  <c:v>0.48200000000000004</c:v>
                </c:pt>
                <c:pt idx="104">
                  <c:v>0.55759999999999998</c:v>
                </c:pt>
                <c:pt idx="105">
                  <c:v>0.55710000000000004</c:v>
                </c:pt>
                <c:pt idx="106">
                  <c:v>0.51080000000000003</c:v>
                </c:pt>
                <c:pt idx="107">
                  <c:v>0.53649999999999998</c:v>
                </c:pt>
                <c:pt idx="108">
                  <c:v>0.5585</c:v>
                </c:pt>
                <c:pt idx="109">
                  <c:v>0.56799999999999995</c:v>
                </c:pt>
                <c:pt idx="110">
                  <c:v>0.55869999999999997</c:v>
                </c:pt>
                <c:pt idx="111">
                  <c:v>0.60760000000000003</c:v>
                </c:pt>
                <c:pt idx="112">
                  <c:v>0.69090000000000007</c:v>
                </c:pt>
                <c:pt idx="113">
                  <c:v>0.66120000000000001</c:v>
                </c:pt>
                <c:pt idx="114">
                  <c:v>0.74250000000000005</c:v>
                </c:pt>
                <c:pt idx="115">
                  <c:v>0.77249999999999996</c:v>
                </c:pt>
              </c:numCache>
            </c:numRef>
          </c:val>
          <c:smooth val="0"/>
          <c:extLst>
            <c:ext xmlns:c16="http://schemas.microsoft.com/office/drawing/2014/chart" uri="{C3380CC4-5D6E-409C-BE32-E72D297353CC}">
              <c16:uniqueId val="{00000000-C485-4918-8AA4-420A2E929AF9}"/>
            </c:ext>
          </c:extLst>
        </c:ser>
        <c:ser>
          <c:idx val="1"/>
          <c:order val="1"/>
          <c:tx>
            <c:strRef>
              <c:f>Sheet1!$C$1</c:f>
              <c:strCache>
                <c:ptCount val="1"/>
                <c:pt idx="0">
                  <c:v>S&amp;P 500 (SPY)</c:v>
                </c:pt>
              </c:strCache>
            </c:strRef>
          </c:tx>
          <c:spPr>
            <a:ln w="31750" cap="flat">
              <a:solidFill>
                <a:srgbClr val="80AFC1"/>
              </a:solidFill>
              <a:prstDash val="solid"/>
              <a:round/>
            </a:ln>
            <a:effectLst/>
          </c:spPr>
          <c:marker>
            <c:symbol val="none"/>
          </c:marker>
          <c:cat>
            <c:strRef>
              <c:f>Sheet1!$A$2:$A$117</c:f>
              <c:strCache>
                <c:ptCount val="116"/>
                <c:pt idx="0">
                  <c:v>Nov 21</c:v>
                </c:pt>
                <c:pt idx="15">
                  <c:v>Dec 15</c:v>
                </c:pt>
                <c:pt idx="30">
                  <c:v>Jan 07</c:v>
                </c:pt>
                <c:pt idx="45">
                  <c:v>Jan 29</c:v>
                </c:pt>
                <c:pt idx="60">
                  <c:v>Feb 20</c:v>
                </c:pt>
                <c:pt idx="75">
                  <c:v>Mar 13</c:v>
                </c:pt>
                <c:pt idx="90">
                  <c:v>Apr 06</c:v>
                </c:pt>
                <c:pt idx="105">
                  <c:v>Apr 27</c:v>
                </c:pt>
              </c:strCache>
            </c:strRef>
          </c:cat>
          <c:val>
            <c:numRef>
              <c:f>Sheet1!$C$2:$C$117</c:f>
              <c:numCache>
                <c:formatCode>General</c:formatCode>
                <c:ptCount val="116"/>
                <c:pt idx="0">
                  <c:v>0</c:v>
                </c:pt>
                <c:pt idx="1">
                  <c:v>1.47E-2</c:v>
                </c:pt>
                <c:pt idx="2">
                  <c:v>2.4300000000000002E-2</c:v>
                </c:pt>
                <c:pt idx="3">
                  <c:v>3.1300000000000001E-2</c:v>
                </c:pt>
                <c:pt idx="4">
                  <c:v>3.7000000000000005E-2</c:v>
                </c:pt>
                <c:pt idx="5">
                  <c:v>3.2199999999999999E-2</c:v>
                </c:pt>
                <c:pt idx="6">
                  <c:v>3.4099999999999998E-2</c:v>
                </c:pt>
                <c:pt idx="7">
                  <c:v>3.7699999999999997E-2</c:v>
                </c:pt>
                <c:pt idx="8">
                  <c:v>3.85E-2</c:v>
                </c:pt>
                <c:pt idx="9">
                  <c:v>4.0500000000000001E-2</c:v>
                </c:pt>
                <c:pt idx="10">
                  <c:v>3.73E-2</c:v>
                </c:pt>
                <c:pt idx="11">
                  <c:v>3.6400000000000002E-2</c:v>
                </c:pt>
                <c:pt idx="12">
                  <c:v>4.3299999999999998E-2</c:v>
                </c:pt>
                <c:pt idx="13">
                  <c:v>4.5700000000000005E-2</c:v>
                </c:pt>
                <c:pt idx="14">
                  <c:v>3.4500000000000003E-2</c:v>
                </c:pt>
                <c:pt idx="15">
                  <c:v>3.2899999999999999E-2</c:v>
                </c:pt>
                <c:pt idx="16">
                  <c:v>3.0099999999999998E-2</c:v>
                </c:pt>
                <c:pt idx="17">
                  <c:v>1.8799999999999997E-2</c:v>
                </c:pt>
                <c:pt idx="18">
                  <c:v>2.6499999999999999E-2</c:v>
                </c:pt>
                <c:pt idx="19">
                  <c:v>3.5699999999999996E-2</c:v>
                </c:pt>
                <c:pt idx="20">
                  <c:v>4.2199999999999994E-2</c:v>
                </c:pt>
                <c:pt idx="21">
                  <c:v>4.7E-2</c:v>
                </c:pt>
                <c:pt idx="22">
                  <c:v>5.0599999999999999E-2</c:v>
                </c:pt>
                <c:pt idx="23">
                  <c:v>5.0499999999999996E-2</c:v>
                </c:pt>
                <c:pt idx="24">
                  <c:v>4.6799999999999994E-2</c:v>
                </c:pt>
                <c:pt idx="25">
                  <c:v>4.5499999999999999E-2</c:v>
                </c:pt>
                <c:pt idx="26">
                  <c:v>3.78E-2</c:v>
                </c:pt>
                <c:pt idx="27">
                  <c:v>3.9699999999999999E-2</c:v>
                </c:pt>
                <c:pt idx="28">
                  <c:v>4.6600000000000003E-2</c:v>
                </c:pt>
                <c:pt idx="29">
                  <c:v>5.28E-2</c:v>
                </c:pt>
                <c:pt idx="30">
                  <c:v>4.9400000000000006E-2</c:v>
                </c:pt>
                <c:pt idx="31">
                  <c:v>4.9299999999999997E-2</c:v>
                </c:pt>
                <c:pt idx="32">
                  <c:v>5.6299999999999996E-2</c:v>
                </c:pt>
                <c:pt idx="33">
                  <c:v>5.79E-2</c:v>
                </c:pt>
                <c:pt idx="34">
                  <c:v>5.5800000000000002E-2</c:v>
                </c:pt>
                <c:pt idx="35">
                  <c:v>5.0599999999999999E-2</c:v>
                </c:pt>
                <c:pt idx="36">
                  <c:v>5.3499999999999999E-2</c:v>
                </c:pt>
                <c:pt idx="37">
                  <c:v>5.2600000000000001E-2</c:v>
                </c:pt>
                <c:pt idx="38">
                  <c:v>3.1200000000000002E-2</c:v>
                </c:pt>
                <c:pt idx="39">
                  <c:v>4.3099999999999999E-2</c:v>
                </c:pt>
                <c:pt idx="40">
                  <c:v>4.8499999999999995E-2</c:v>
                </c:pt>
                <c:pt idx="41">
                  <c:v>4.8899999999999999E-2</c:v>
                </c:pt>
                <c:pt idx="42">
                  <c:v>5.4199999999999998E-2</c:v>
                </c:pt>
                <c:pt idx="43">
                  <c:v>5.8400000000000001E-2</c:v>
                </c:pt>
                <c:pt idx="44">
                  <c:v>5.8299999999999998E-2</c:v>
                </c:pt>
                <c:pt idx="45">
                  <c:v>5.62E-2</c:v>
                </c:pt>
                <c:pt idx="46">
                  <c:v>5.3099999999999994E-2</c:v>
                </c:pt>
                <c:pt idx="47">
                  <c:v>5.8299999999999998E-2</c:v>
                </c:pt>
                <c:pt idx="48">
                  <c:v>4.9299999999999997E-2</c:v>
                </c:pt>
                <c:pt idx="49">
                  <c:v>4.4299999999999999E-2</c:v>
                </c:pt>
                <c:pt idx="50">
                  <c:v>3.1200000000000002E-2</c:v>
                </c:pt>
                <c:pt idx="51">
                  <c:v>5.0999999999999997E-2</c:v>
                </c:pt>
                <c:pt idx="52">
                  <c:v>5.6100000000000004E-2</c:v>
                </c:pt>
                <c:pt idx="53">
                  <c:v>5.33E-2</c:v>
                </c:pt>
                <c:pt idx="54">
                  <c:v>5.2999999999999999E-2</c:v>
                </c:pt>
                <c:pt idx="55">
                  <c:v>3.6799999999999999E-2</c:v>
                </c:pt>
                <c:pt idx="56">
                  <c:v>3.7499999999999999E-2</c:v>
                </c:pt>
                <c:pt idx="57">
                  <c:v>3.9199999999999999E-2</c:v>
                </c:pt>
                <c:pt idx="58">
                  <c:v>4.4400000000000002E-2</c:v>
                </c:pt>
                <c:pt idx="59">
                  <c:v>4.1700000000000001E-2</c:v>
                </c:pt>
                <c:pt idx="60">
                  <c:v>4.9200000000000001E-2</c:v>
                </c:pt>
                <c:pt idx="61">
                  <c:v>3.85E-2</c:v>
                </c:pt>
                <c:pt idx="62">
                  <c:v>4.5999999999999999E-2</c:v>
                </c:pt>
                <c:pt idx="63">
                  <c:v>5.4900000000000004E-2</c:v>
                </c:pt>
                <c:pt idx="64">
                  <c:v>4.9000000000000002E-2</c:v>
                </c:pt>
                <c:pt idx="65">
                  <c:v>4.4000000000000004E-2</c:v>
                </c:pt>
                <c:pt idx="66">
                  <c:v>4.4600000000000001E-2</c:v>
                </c:pt>
                <c:pt idx="67">
                  <c:v>3.5299999999999998E-2</c:v>
                </c:pt>
                <c:pt idx="68">
                  <c:v>4.2599999999999999E-2</c:v>
                </c:pt>
                <c:pt idx="69">
                  <c:v>3.6799999999999999E-2</c:v>
                </c:pt>
                <c:pt idx="70">
                  <c:v>2.3199999999999998E-2</c:v>
                </c:pt>
                <c:pt idx="71">
                  <c:v>3.2199999999999999E-2</c:v>
                </c:pt>
                <c:pt idx="72">
                  <c:v>3.0600000000000002E-2</c:v>
                </c:pt>
                <c:pt idx="73">
                  <c:v>2.9300000000000003E-2</c:v>
                </c:pt>
                <c:pt idx="74">
                  <c:v>1.3600000000000001E-2</c:v>
                </c:pt>
                <c:pt idx="75">
                  <c:v>7.9000000000000008E-3</c:v>
                </c:pt>
                <c:pt idx="76">
                  <c:v>1.8100000000000002E-2</c:v>
                </c:pt>
                <c:pt idx="77">
                  <c:v>2.0799999999999999E-2</c:v>
                </c:pt>
                <c:pt idx="78">
                  <c:v>6.6E-3</c:v>
                </c:pt>
                <c:pt idx="79">
                  <c:v>4.0999999999999995E-3</c:v>
                </c:pt>
                <c:pt idx="80">
                  <c:v>-1.03E-2</c:v>
                </c:pt>
                <c:pt idx="81">
                  <c:v>1E-4</c:v>
                </c:pt>
                <c:pt idx="82">
                  <c:v>-3.2000000000000002E-3</c:v>
                </c:pt>
                <c:pt idx="83">
                  <c:v>2.3E-3</c:v>
                </c:pt>
                <c:pt idx="84">
                  <c:v>-1.5600000000000001E-2</c:v>
                </c:pt>
                <c:pt idx="85">
                  <c:v>-3.2400000000000005E-2</c:v>
                </c:pt>
                <c:pt idx="86">
                  <c:v>-3.56E-2</c:v>
                </c:pt>
                <c:pt idx="87">
                  <c:v>-7.6E-3</c:v>
                </c:pt>
                <c:pt idx="88">
                  <c:v>-1E-4</c:v>
                </c:pt>
                <c:pt idx="89">
                  <c:v>8.0000000000000004E-4</c:v>
                </c:pt>
                <c:pt idx="90">
                  <c:v>5.6000000000000008E-3</c:v>
                </c:pt>
                <c:pt idx="91">
                  <c:v>6.0000000000000001E-3</c:v>
                </c:pt>
                <c:pt idx="92">
                  <c:v>3.1600000000000003E-2</c:v>
                </c:pt>
                <c:pt idx="93">
                  <c:v>3.7599999999999995E-2</c:v>
                </c:pt>
                <c:pt idx="94">
                  <c:v>3.6900000000000002E-2</c:v>
                </c:pt>
                <c:pt idx="95">
                  <c:v>4.7E-2</c:v>
                </c:pt>
                <c:pt idx="96">
                  <c:v>5.9800000000000006E-2</c:v>
                </c:pt>
                <c:pt idx="97">
                  <c:v>6.8099999999999994E-2</c:v>
                </c:pt>
                <c:pt idx="98">
                  <c:v>7.0800000000000002E-2</c:v>
                </c:pt>
                <c:pt idx="99">
                  <c:v>8.3699999999999997E-2</c:v>
                </c:pt>
                <c:pt idx="100">
                  <c:v>8.1500000000000003E-2</c:v>
                </c:pt>
                <c:pt idx="101">
                  <c:v>7.4499999999999997E-2</c:v>
                </c:pt>
                <c:pt idx="102">
                  <c:v>8.5299999999999987E-2</c:v>
                </c:pt>
                <c:pt idx="103">
                  <c:v>8.1099999999999992E-2</c:v>
                </c:pt>
                <c:pt idx="104">
                  <c:v>8.9499999999999996E-2</c:v>
                </c:pt>
                <c:pt idx="105">
                  <c:v>9.1400000000000009E-2</c:v>
                </c:pt>
                <c:pt idx="106">
                  <c:v>8.6099999999999996E-2</c:v>
                </c:pt>
                <c:pt idx="107">
                  <c:v>8.5900000000000004E-2</c:v>
                </c:pt>
                <c:pt idx="108">
                  <c:v>9.6699999999999994E-2</c:v>
                </c:pt>
                <c:pt idx="109">
                  <c:v>9.9700000000000011E-2</c:v>
                </c:pt>
                <c:pt idx="110">
                  <c:v>9.5700000000000007E-2</c:v>
                </c:pt>
                <c:pt idx="111">
                  <c:v>0.1045</c:v>
                </c:pt>
                <c:pt idx="112">
                  <c:v>0.11990000000000001</c:v>
                </c:pt>
                <c:pt idx="113">
                  <c:v>0.1164</c:v>
                </c:pt>
                <c:pt idx="114">
                  <c:v>0.12560000000000002</c:v>
                </c:pt>
                <c:pt idx="115">
                  <c:v>0.12820000000000001</c:v>
                </c:pt>
              </c:numCache>
            </c:numRef>
          </c:val>
          <c:smooth val="0"/>
          <c:extLst>
            <c:ext xmlns:c16="http://schemas.microsoft.com/office/drawing/2014/chart" uri="{C3380CC4-5D6E-409C-BE32-E72D297353CC}">
              <c16:uniqueId val="{00000001-C485-4918-8AA4-420A2E929AF9}"/>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none"/>
        <c:minorTickMark val="none"/>
        <c:tickLblPos val="low"/>
        <c:spPr>
          <a:ln w="12700" cap="flat">
            <a:solidFill>
              <a:srgbClr val="888888"/>
            </a:solidFill>
            <a:prstDash val="solid"/>
            <a:round/>
          </a:ln>
        </c:spPr>
        <c:txPr>
          <a:bodyPr/>
          <a:lstStyle/>
          <a:p>
            <a:pPr>
              <a:defRPr sz="1000" b="0" i="0" u="none" strike="noStrike">
                <a:solidFill>
                  <a:srgbClr val="63666A"/>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none"/>
        <c:minorTickMark val="none"/>
        <c:tickLblPos val="nextTo"/>
        <c:spPr>
          <a:ln w="12700" cap="flat">
            <a:solidFill>
              <a:srgbClr val="888888"/>
            </a:solidFill>
            <a:prstDash val="solid"/>
            <a:round/>
          </a:ln>
        </c:spPr>
        <c:txPr>
          <a:bodyPr/>
          <a:lstStyle/>
          <a:p>
            <a:pPr>
              <a:defRPr sz="900" b="0" i="0" u="none" strike="noStrike">
                <a:solidFill>
                  <a:srgbClr val="63666A"/>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solidFill>
                <a:srgbClr val="63666A"/>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NLR</c:v>
                </c:pt>
              </c:strCache>
            </c:strRef>
          </c:tx>
          <c:spPr>
            <a:ln w="31750" cap="flat">
              <a:solidFill>
                <a:srgbClr val="015A84"/>
              </a:solidFill>
              <a:prstDash val="solid"/>
              <a:round/>
            </a:ln>
            <a:effectLst/>
          </c:spPr>
          <c:marker>
            <c:symbol val="none"/>
          </c:marker>
          <c:cat>
            <c:strRef>
              <c:f>Sheet1!$A$2:$A$98</c:f>
              <c:strCache>
                <c:ptCount val="97"/>
                <c:pt idx="0">
                  <c:v>Nov 21</c:v>
                </c:pt>
                <c:pt idx="13">
                  <c:v>Dec 11</c:v>
                </c:pt>
                <c:pt idx="26">
                  <c:v>Dec 31</c:v>
                </c:pt>
                <c:pt idx="39">
                  <c:v>Jan 21</c:v>
                </c:pt>
                <c:pt idx="52">
                  <c:v>Feb 09</c:v>
                </c:pt>
                <c:pt idx="65">
                  <c:v>Feb 27</c:v>
                </c:pt>
                <c:pt idx="78">
                  <c:v>Mar 18</c:v>
                </c:pt>
                <c:pt idx="91">
                  <c:v>Apr 07</c:v>
                </c:pt>
              </c:strCache>
            </c:strRef>
          </c:cat>
          <c:val>
            <c:numRef>
              <c:f>Sheet1!$B$2:$B$98</c:f>
              <c:numCache>
                <c:formatCode>General</c:formatCode>
                <c:ptCount val="97"/>
                <c:pt idx="0">
                  <c:v>0</c:v>
                </c:pt>
                <c:pt idx="1">
                  <c:v>3.5699999999999996E-2</c:v>
                </c:pt>
                <c:pt idx="2">
                  <c:v>4.4999999999999998E-2</c:v>
                </c:pt>
                <c:pt idx="3">
                  <c:v>6.0499999999999998E-2</c:v>
                </c:pt>
                <c:pt idx="4">
                  <c:v>7.400000000000001E-2</c:v>
                </c:pt>
                <c:pt idx="5">
                  <c:v>5.1399999999999994E-2</c:v>
                </c:pt>
                <c:pt idx="6">
                  <c:v>7.4999999999999997E-2</c:v>
                </c:pt>
                <c:pt idx="7">
                  <c:v>9.98E-2</c:v>
                </c:pt>
                <c:pt idx="8">
                  <c:v>0.14910000000000001</c:v>
                </c:pt>
                <c:pt idx="9">
                  <c:v>0.11689999999999999</c:v>
                </c:pt>
                <c:pt idx="10">
                  <c:v>0.11109999999999999</c:v>
                </c:pt>
                <c:pt idx="11">
                  <c:v>0.11380000000000001</c:v>
                </c:pt>
                <c:pt idx="12">
                  <c:v>0.107</c:v>
                </c:pt>
                <c:pt idx="13">
                  <c:v>0.14150000000000001</c:v>
                </c:pt>
                <c:pt idx="14">
                  <c:v>7.2499999999999995E-2</c:v>
                </c:pt>
                <c:pt idx="15">
                  <c:v>4.53E-2</c:v>
                </c:pt>
                <c:pt idx="16">
                  <c:v>4.2300000000000004E-2</c:v>
                </c:pt>
                <c:pt idx="17">
                  <c:v>5.5000000000000005E-3</c:v>
                </c:pt>
                <c:pt idx="18">
                  <c:v>3.4000000000000002E-2</c:v>
                </c:pt>
                <c:pt idx="19">
                  <c:v>7.5800000000000006E-2</c:v>
                </c:pt>
                <c:pt idx="20">
                  <c:v>8.4499999999999992E-2</c:v>
                </c:pt>
                <c:pt idx="21">
                  <c:v>8.8000000000000009E-2</c:v>
                </c:pt>
                <c:pt idx="22">
                  <c:v>8.9200000000000002E-2</c:v>
                </c:pt>
                <c:pt idx="23">
                  <c:v>7.2999999999999995E-2</c:v>
                </c:pt>
                <c:pt idx="24">
                  <c:v>6.6199999999999995E-2</c:v>
                </c:pt>
                <c:pt idx="25">
                  <c:v>4.8899999999999999E-2</c:v>
                </c:pt>
                <c:pt idx="26">
                  <c:v>5.16E-2</c:v>
                </c:pt>
                <c:pt idx="27">
                  <c:v>0.1265</c:v>
                </c:pt>
                <c:pt idx="28">
                  <c:v>0.1754</c:v>
                </c:pt>
                <c:pt idx="29">
                  <c:v>0.17460000000000001</c:v>
                </c:pt>
                <c:pt idx="30">
                  <c:v>0.18059999999999998</c:v>
                </c:pt>
                <c:pt idx="31">
                  <c:v>0.17030000000000001</c:v>
                </c:pt>
                <c:pt idx="32">
                  <c:v>0.18899999999999997</c:v>
                </c:pt>
                <c:pt idx="33">
                  <c:v>0.21129999999999999</c:v>
                </c:pt>
                <c:pt idx="34">
                  <c:v>0.1925</c:v>
                </c:pt>
                <c:pt idx="35">
                  <c:v>0.22329999999999997</c:v>
                </c:pt>
                <c:pt idx="36">
                  <c:v>0.22839999999999999</c:v>
                </c:pt>
                <c:pt idx="37">
                  <c:v>0.25769999999999998</c:v>
                </c:pt>
                <c:pt idx="38">
                  <c:v>0.24109999999999998</c:v>
                </c:pt>
                <c:pt idx="39">
                  <c:v>0.27889999999999998</c:v>
                </c:pt>
                <c:pt idx="40">
                  <c:v>0.29480000000000001</c:v>
                </c:pt>
                <c:pt idx="41">
                  <c:v>0.29370000000000002</c:v>
                </c:pt>
                <c:pt idx="42">
                  <c:v>0.25750000000000001</c:v>
                </c:pt>
                <c:pt idx="43">
                  <c:v>0.31840000000000002</c:v>
                </c:pt>
                <c:pt idx="44">
                  <c:v>0.39179999999999998</c:v>
                </c:pt>
                <c:pt idx="45">
                  <c:v>0.34159999999999996</c:v>
                </c:pt>
                <c:pt idx="46">
                  <c:v>0.2591</c:v>
                </c:pt>
                <c:pt idx="47">
                  <c:v>0.22539999999999999</c:v>
                </c:pt>
                <c:pt idx="48">
                  <c:v>0.28439999999999999</c:v>
                </c:pt>
                <c:pt idx="49">
                  <c:v>0.2024</c:v>
                </c:pt>
                <c:pt idx="50">
                  <c:v>0.14599999999999999</c:v>
                </c:pt>
                <c:pt idx="51">
                  <c:v>0.2089</c:v>
                </c:pt>
                <c:pt idx="52">
                  <c:v>0.26100000000000001</c:v>
                </c:pt>
                <c:pt idx="53">
                  <c:v>0.23120000000000002</c:v>
                </c:pt>
                <c:pt idx="54">
                  <c:v>0.23949999999999999</c:v>
                </c:pt>
                <c:pt idx="55">
                  <c:v>0.20079999999999998</c:v>
                </c:pt>
                <c:pt idx="56">
                  <c:v>0.20250000000000001</c:v>
                </c:pt>
                <c:pt idx="57">
                  <c:v>0.20629999999999998</c:v>
                </c:pt>
                <c:pt idx="58">
                  <c:v>0.23499999999999999</c:v>
                </c:pt>
                <c:pt idx="59">
                  <c:v>0.25239999999999996</c:v>
                </c:pt>
                <c:pt idx="60">
                  <c:v>0.25659999999999999</c:v>
                </c:pt>
                <c:pt idx="61">
                  <c:v>0.23870000000000002</c:v>
                </c:pt>
                <c:pt idx="62">
                  <c:v>0.27460000000000001</c:v>
                </c:pt>
                <c:pt idx="63">
                  <c:v>0.27800000000000002</c:v>
                </c:pt>
                <c:pt idx="64">
                  <c:v>0.26789999999999997</c:v>
                </c:pt>
                <c:pt idx="65">
                  <c:v>0.2555</c:v>
                </c:pt>
                <c:pt idx="66">
                  <c:v>0.30249999999999999</c:v>
                </c:pt>
                <c:pt idx="67">
                  <c:v>0.2165</c:v>
                </c:pt>
                <c:pt idx="68">
                  <c:v>0.23569999999999999</c:v>
                </c:pt>
                <c:pt idx="69">
                  <c:v>0.1807</c:v>
                </c:pt>
                <c:pt idx="70">
                  <c:v>0.15160000000000001</c:v>
                </c:pt>
                <c:pt idx="71">
                  <c:v>0.18780000000000002</c:v>
                </c:pt>
                <c:pt idx="72">
                  <c:v>0.2097</c:v>
                </c:pt>
                <c:pt idx="73">
                  <c:v>0.19489999999999999</c:v>
                </c:pt>
                <c:pt idx="74">
                  <c:v>0.1923</c:v>
                </c:pt>
                <c:pt idx="75">
                  <c:v>0.15689999999999998</c:v>
                </c:pt>
                <c:pt idx="76">
                  <c:v>0.16760000000000003</c:v>
                </c:pt>
                <c:pt idx="77">
                  <c:v>0.18149999999999999</c:v>
                </c:pt>
                <c:pt idx="78">
                  <c:v>0.14949999999999999</c:v>
                </c:pt>
                <c:pt idx="79">
                  <c:v>0.13140000000000002</c:v>
                </c:pt>
                <c:pt idx="80">
                  <c:v>8.2299999999999998E-2</c:v>
                </c:pt>
                <c:pt idx="81">
                  <c:v>0.1164</c:v>
                </c:pt>
                <c:pt idx="82">
                  <c:v>0.1208</c:v>
                </c:pt>
                <c:pt idx="83">
                  <c:v>0.1552</c:v>
                </c:pt>
                <c:pt idx="84">
                  <c:v>0.10490000000000001</c:v>
                </c:pt>
                <c:pt idx="85">
                  <c:v>0.10189999999999999</c:v>
                </c:pt>
                <c:pt idx="86">
                  <c:v>7.6499999999999999E-2</c:v>
                </c:pt>
                <c:pt idx="87">
                  <c:v>0.1278</c:v>
                </c:pt>
                <c:pt idx="88">
                  <c:v>0.13769999999999999</c:v>
                </c:pt>
                <c:pt idx="89">
                  <c:v>0.1318</c:v>
                </c:pt>
                <c:pt idx="90">
                  <c:v>0.1295</c:v>
                </c:pt>
                <c:pt idx="91">
                  <c:v>0.11210000000000001</c:v>
                </c:pt>
                <c:pt idx="92">
                  <c:v>0.16390000000000002</c:v>
                </c:pt>
                <c:pt idx="93">
                  <c:v>0.15609999999999999</c:v>
                </c:pt>
                <c:pt idx="94">
                  <c:v>0.15789999999999998</c:v>
                </c:pt>
                <c:pt idx="95">
                  <c:v>0.17710000000000001</c:v>
                </c:pt>
                <c:pt idx="96">
                  <c:v>0.19690000000000002</c:v>
                </c:pt>
              </c:numCache>
            </c:numRef>
          </c:val>
          <c:smooth val="0"/>
          <c:extLst>
            <c:ext xmlns:c16="http://schemas.microsoft.com/office/drawing/2014/chart" uri="{C3380CC4-5D6E-409C-BE32-E72D297353CC}">
              <c16:uniqueId val="{00000000-7ACB-4555-A5E6-45A4167EDAF9}"/>
            </c:ext>
          </c:extLst>
        </c:ser>
        <c:ser>
          <c:idx val="1"/>
          <c:order val="1"/>
          <c:tx>
            <c:strRef>
              <c:f>Sheet1!$C$1</c:f>
              <c:strCache>
                <c:ptCount val="1"/>
                <c:pt idx="0">
                  <c:v>S&amp;P 500 (SPY)</c:v>
                </c:pt>
              </c:strCache>
            </c:strRef>
          </c:tx>
          <c:spPr>
            <a:ln w="31750" cap="flat">
              <a:solidFill>
                <a:srgbClr val="80AFC1"/>
              </a:solidFill>
              <a:prstDash val="solid"/>
              <a:round/>
            </a:ln>
            <a:effectLst/>
          </c:spPr>
          <c:marker>
            <c:symbol val="none"/>
          </c:marker>
          <c:cat>
            <c:strRef>
              <c:f>Sheet1!$A$2:$A$98</c:f>
              <c:strCache>
                <c:ptCount val="97"/>
                <c:pt idx="0">
                  <c:v>Nov 21</c:v>
                </c:pt>
                <c:pt idx="13">
                  <c:v>Dec 11</c:v>
                </c:pt>
                <c:pt idx="26">
                  <c:v>Dec 31</c:v>
                </c:pt>
                <c:pt idx="39">
                  <c:v>Jan 21</c:v>
                </c:pt>
                <c:pt idx="52">
                  <c:v>Feb 09</c:v>
                </c:pt>
                <c:pt idx="65">
                  <c:v>Feb 27</c:v>
                </c:pt>
                <c:pt idx="78">
                  <c:v>Mar 18</c:v>
                </c:pt>
                <c:pt idx="91">
                  <c:v>Apr 07</c:v>
                </c:pt>
              </c:strCache>
            </c:strRef>
          </c:cat>
          <c:val>
            <c:numRef>
              <c:f>Sheet1!$C$2:$C$98</c:f>
              <c:numCache>
                <c:formatCode>General</c:formatCode>
                <c:ptCount val="97"/>
                <c:pt idx="0">
                  <c:v>0</c:v>
                </c:pt>
                <c:pt idx="1">
                  <c:v>1.47E-2</c:v>
                </c:pt>
                <c:pt idx="2">
                  <c:v>2.4300000000000002E-2</c:v>
                </c:pt>
                <c:pt idx="3">
                  <c:v>3.1300000000000001E-2</c:v>
                </c:pt>
                <c:pt idx="4">
                  <c:v>3.7000000000000005E-2</c:v>
                </c:pt>
                <c:pt idx="5">
                  <c:v>3.2199999999999999E-2</c:v>
                </c:pt>
                <c:pt idx="6">
                  <c:v>3.4099999999999998E-2</c:v>
                </c:pt>
                <c:pt idx="7">
                  <c:v>3.7699999999999997E-2</c:v>
                </c:pt>
                <c:pt idx="8">
                  <c:v>3.85E-2</c:v>
                </c:pt>
                <c:pt idx="9">
                  <c:v>4.0500000000000001E-2</c:v>
                </c:pt>
                <c:pt idx="10">
                  <c:v>3.73E-2</c:v>
                </c:pt>
                <c:pt idx="11">
                  <c:v>3.6400000000000002E-2</c:v>
                </c:pt>
                <c:pt idx="12">
                  <c:v>4.3299999999999998E-2</c:v>
                </c:pt>
                <c:pt idx="13">
                  <c:v>4.5700000000000005E-2</c:v>
                </c:pt>
                <c:pt idx="14">
                  <c:v>3.4500000000000003E-2</c:v>
                </c:pt>
                <c:pt idx="15">
                  <c:v>3.2899999999999999E-2</c:v>
                </c:pt>
                <c:pt idx="16">
                  <c:v>3.0099999999999998E-2</c:v>
                </c:pt>
                <c:pt idx="17">
                  <c:v>1.8799999999999997E-2</c:v>
                </c:pt>
                <c:pt idx="18">
                  <c:v>2.6499999999999999E-2</c:v>
                </c:pt>
                <c:pt idx="19">
                  <c:v>3.5699999999999996E-2</c:v>
                </c:pt>
                <c:pt idx="20">
                  <c:v>4.2199999999999994E-2</c:v>
                </c:pt>
                <c:pt idx="21">
                  <c:v>4.7E-2</c:v>
                </c:pt>
                <c:pt idx="22">
                  <c:v>5.0599999999999999E-2</c:v>
                </c:pt>
                <c:pt idx="23">
                  <c:v>5.0499999999999996E-2</c:v>
                </c:pt>
                <c:pt idx="24">
                  <c:v>4.6799999999999994E-2</c:v>
                </c:pt>
                <c:pt idx="25">
                  <c:v>4.5499999999999999E-2</c:v>
                </c:pt>
                <c:pt idx="26">
                  <c:v>3.78E-2</c:v>
                </c:pt>
                <c:pt idx="27">
                  <c:v>3.9699999999999999E-2</c:v>
                </c:pt>
                <c:pt idx="28">
                  <c:v>4.6600000000000003E-2</c:v>
                </c:pt>
                <c:pt idx="29">
                  <c:v>5.28E-2</c:v>
                </c:pt>
                <c:pt idx="30">
                  <c:v>4.9400000000000006E-2</c:v>
                </c:pt>
                <c:pt idx="31">
                  <c:v>4.9299999999999997E-2</c:v>
                </c:pt>
                <c:pt idx="32">
                  <c:v>5.6299999999999996E-2</c:v>
                </c:pt>
                <c:pt idx="33">
                  <c:v>5.79E-2</c:v>
                </c:pt>
                <c:pt idx="34">
                  <c:v>5.5800000000000002E-2</c:v>
                </c:pt>
                <c:pt idx="35">
                  <c:v>5.0599999999999999E-2</c:v>
                </c:pt>
                <c:pt idx="36">
                  <c:v>5.3499999999999999E-2</c:v>
                </c:pt>
                <c:pt idx="37">
                  <c:v>5.2600000000000001E-2</c:v>
                </c:pt>
                <c:pt idx="38">
                  <c:v>3.1200000000000002E-2</c:v>
                </c:pt>
                <c:pt idx="39">
                  <c:v>4.3099999999999999E-2</c:v>
                </c:pt>
                <c:pt idx="40">
                  <c:v>4.8499999999999995E-2</c:v>
                </c:pt>
                <c:pt idx="41">
                  <c:v>4.8899999999999999E-2</c:v>
                </c:pt>
                <c:pt idx="42">
                  <c:v>5.4199999999999998E-2</c:v>
                </c:pt>
                <c:pt idx="43">
                  <c:v>5.8400000000000001E-2</c:v>
                </c:pt>
                <c:pt idx="44">
                  <c:v>5.8299999999999998E-2</c:v>
                </c:pt>
                <c:pt idx="45">
                  <c:v>5.62E-2</c:v>
                </c:pt>
                <c:pt idx="46">
                  <c:v>5.3099999999999994E-2</c:v>
                </c:pt>
                <c:pt idx="47">
                  <c:v>5.8299999999999998E-2</c:v>
                </c:pt>
                <c:pt idx="48">
                  <c:v>4.9299999999999997E-2</c:v>
                </c:pt>
                <c:pt idx="49">
                  <c:v>4.4299999999999999E-2</c:v>
                </c:pt>
                <c:pt idx="50">
                  <c:v>3.1200000000000002E-2</c:v>
                </c:pt>
                <c:pt idx="51">
                  <c:v>5.0999999999999997E-2</c:v>
                </c:pt>
                <c:pt idx="52">
                  <c:v>5.6100000000000004E-2</c:v>
                </c:pt>
                <c:pt idx="53">
                  <c:v>5.33E-2</c:v>
                </c:pt>
                <c:pt idx="54">
                  <c:v>5.2999999999999999E-2</c:v>
                </c:pt>
                <c:pt idx="55">
                  <c:v>3.6799999999999999E-2</c:v>
                </c:pt>
                <c:pt idx="56">
                  <c:v>3.7499999999999999E-2</c:v>
                </c:pt>
                <c:pt idx="57">
                  <c:v>3.9199999999999999E-2</c:v>
                </c:pt>
                <c:pt idx="58">
                  <c:v>4.4400000000000002E-2</c:v>
                </c:pt>
                <c:pt idx="59">
                  <c:v>4.1700000000000001E-2</c:v>
                </c:pt>
                <c:pt idx="60">
                  <c:v>4.9200000000000001E-2</c:v>
                </c:pt>
                <c:pt idx="61">
                  <c:v>3.85E-2</c:v>
                </c:pt>
                <c:pt idx="62">
                  <c:v>4.5999999999999999E-2</c:v>
                </c:pt>
                <c:pt idx="63">
                  <c:v>5.4900000000000004E-2</c:v>
                </c:pt>
                <c:pt idx="64">
                  <c:v>4.9000000000000002E-2</c:v>
                </c:pt>
                <c:pt idx="65">
                  <c:v>4.4000000000000004E-2</c:v>
                </c:pt>
                <c:pt idx="66">
                  <c:v>4.4600000000000001E-2</c:v>
                </c:pt>
                <c:pt idx="67">
                  <c:v>3.5299999999999998E-2</c:v>
                </c:pt>
                <c:pt idx="68">
                  <c:v>4.2599999999999999E-2</c:v>
                </c:pt>
                <c:pt idx="69">
                  <c:v>3.6799999999999999E-2</c:v>
                </c:pt>
                <c:pt idx="70">
                  <c:v>2.3199999999999998E-2</c:v>
                </c:pt>
                <c:pt idx="71">
                  <c:v>3.2199999999999999E-2</c:v>
                </c:pt>
                <c:pt idx="72">
                  <c:v>3.0600000000000002E-2</c:v>
                </c:pt>
                <c:pt idx="73">
                  <c:v>2.9300000000000003E-2</c:v>
                </c:pt>
                <c:pt idx="74">
                  <c:v>1.3600000000000001E-2</c:v>
                </c:pt>
                <c:pt idx="75">
                  <c:v>7.9000000000000008E-3</c:v>
                </c:pt>
                <c:pt idx="76">
                  <c:v>1.8100000000000002E-2</c:v>
                </c:pt>
                <c:pt idx="77">
                  <c:v>2.0799999999999999E-2</c:v>
                </c:pt>
                <c:pt idx="78">
                  <c:v>6.6E-3</c:v>
                </c:pt>
                <c:pt idx="79">
                  <c:v>4.0999999999999995E-3</c:v>
                </c:pt>
                <c:pt idx="80">
                  <c:v>-1.03E-2</c:v>
                </c:pt>
                <c:pt idx="81">
                  <c:v>1E-4</c:v>
                </c:pt>
                <c:pt idx="82">
                  <c:v>-3.2000000000000002E-3</c:v>
                </c:pt>
                <c:pt idx="83">
                  <c:v>2.3E-3</c:v>
                </c:pt>
                <c:pt idx="84">
                  <c:v>-1.5600000000000001E-2</c:v>
                </c:pt>
                <c:pt idx="85">
                  <c:v>-3.2400000000000005E-2</c:v>
                </c:pt>
                <c:pt idx="86">
                  <c:v>-3.56E-2</c:v>
                </c:pt>
                <c:pt idx="87">
                  <c:v>-7.6E-3</c:v>
                </c:pt>
                <c:pt idx="88">
                  <c:v>-1E-4</c:v>
                </c:pt>
                <c:pt idx="89">
                  <c:v>8.0000000000000004E-4</c:v>
                </c:pt>
                <c:pt idx="90">
                  <c:v>5.6000000000000008E-3</c:v>
                </c:pt>
                <c:pt idx="91">
                  <c:v>6.0000000000000001E-3</c:v>
                </c:pt>
                <c:pt idx="92">
                  <c:v>3.1600000000000003E-2</c:v>
                </c:pt>
                <c:pt idx="93">
                  <c:v>3.7599999999999995E-2</c:v>
                </c:pt>
                <c:pt idx="94">
                  <c:v>3.6900000000000002E-2</c:v>
                </c:pt>
                <c:pt idx="95">
                  <c:v>4.7E-2</c:v>
                </c:pt>
                <c:pt idx="96">
                  <c:v>5.9800000000000006E-2</c:v>
                </c:pt>
              </c:numCache>
            </c:numRef>
          </c:val>
          <c:smooth val="0"/>
          <c:extLst>
            <c:ext xmlns:c16="http://schemas.microsoft.com/office/drawing/2014/chart" uri="{C3380CC4-5D6E-409C-BE32-E72D297353CC}">
              <c16:uniqueId val="{00000001-7ACB-4555-A5E6-45A4167EDAF9}"/>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none"/>
        <c:minorTickMark val="none"/>
        <c:tickLblPos val="low"/>
        <c:spPr>
          <a:ln w="12700" cap="flat">
            <a:solidFill>
              <a:srgbClr val="888888"/>
            </a:solidFill>
            <a:prstDash val="solid"/>
            <a:round/>
          </a:ln>
        </c:spPr>
        <c:txPr>
          <a:bodyPr/>
          <a:lstStyle/>
          <a:p>
            <a:pPr>
              <a:defRPr sz="1000" b="0" i="0" u="none" strike="noStrike">
                <a:solidFill>
                  <a:srgbClr val="63666A"/>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none"/>
        <c:minorTickMark val="none"/>
        <c:tickLblPos val="nextTo"/>
        <c:spPr>
          <a:ln w="12700" cap="flat">
            <a:solidFill>
              <a:srgbClr val="888888"/>
            </a:solidFill>
            <a:prstDash val="solid"/>
            <a:round/>
          </a:ln>
        </c:spPr>
        <c:txPr>
          <a:bodyPr/>
          <a:lstStyle/>
          <a:p>
            <a:pPr>
              <a:defRPr sz="900" b="0" i="0" u="none" strike="noStrike">
                <a:solidFill>
                  <a:srgbClr val="63666A"/>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solidFill>
                <a:srgbClr val="63666A"/>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HODL</c:v>
                </c:pt>
              </c:strCache>
            </c:strRef>
          </c:tx>
          <c:spPr>
            <a:ln w="31750" cap="flat">
              <a:solidFill>
                <a:srgbClr val="015A84"/>
              </a:solidFill>
              <a:prstDash val="solid"/>
              <a:round/>
            </a:ln>
            <a:effectLst/>
          </c:spPr>
          <c:marker>
            <c:symbol val="none"/>
          </c:marker>
          <c:cat>
            <c:strRef>
              <c:f>Sheet1!$A$2:$A$117</c:f>
              <c:strCache>
                <c:ptCount val="116"/>
                <c:pt idx="0">
                  <c:v>Nov 21</c:v>
                </c:pt>
                <c:pt idx="15">
                  <c:v>Dec 15</c:v>
                </c:pt>
                <c:pt idx="30">
                  <c:v>Jan 07</c:v>
                </c:pt>
                <c:pt idx="45">
                  <c:v>Jan 29</c:v>
                </c:pt>
                <c:pt idx="60">
                  <c:v>Feb 20</c:v>
                </c:pt>
                <c:pt idx="75">
                  <c:v>Mar 13</c:v>
                </c:pt>
                <c:pt idx="90">
                  <c:v>Apr 06</c:v>
                </c:pt>
                <c:pt idx="105">
                  <c:v>Apr 27</c:v>
                </c:pt>
              </c:strCache>
            </c:strRef>
          </c:cat>
          <c:val>
            <c:numRef>
              <c:f>Sheet1!$B$2:$B$117</c:f>
              <c:numCache>
                <c:formatCode>General</c:formatCode>
                <c:ptCount val="116"/>
                <c:pt idx="0">
                  <c:v>0</c:v>
                </c:pt>
                <c:pt idx="1">
                  <c:v>5.4800000000000001E-2</c:v>
                </c:pt>
                <c:pt idx="2">
                  <c:v>3.2599999999999997E-2</c:v>
                </c:pt>
                <c:pt idx="3">
                  <c:v>6.3600000000000004E-2</c:v>
                </c:pt>
                <c:pt idx="4">
                  <c:v>7.3200000000000001E-2</c:v>
                </c:pt>
                <c:pt idx="5">
                  <c:v>1.26E-2</c:v>
                </c:pt>
                <c:pt idx="6">
                  <c:v>7.7399999999999997E-2</c:v>
                </c:pt>
                <c:pt idx="7">
                  <c:v>0.10039999999999999</c:v>
                </c:pt>
                <c:pt idx="8">
                  <c:v>9.4600000000000004E-2</c:v>
                </c:pt>
                <c:pt idx="9">
                  <c:v>5.6900000000000006E-2</c:v>
                </c:pt>
                <c:pt idx="10">
                  <c:v>7.4499999999999997E-2</c:v>
                </c:pt>
                <c:pt idx="11">
                  <c:v>0.1017</c:v>
                </c:pt>
                <c:pt idx="12">
                  <c:v>9.4600000000000004E-2</c:v>
                </c:pt>
                <c:pt idx="13">
                  <c:v>8.5800000000000001E-2</c:v>
                </c:pt>
                <c:pt idx="14">
                  <c:v>6.8199999999999997E-2</c:v>
                </c:pt>
                <c:pt idx="15">
                  <c:v>1.5100000000000001E-2</c:v>
                </c:pt>
                <c:pt idx="16">
                  <c:v>3.6799999999999999E-2</c:v>
                </c:pt>
                <c:pt idx="17">
                  <c:v>1.5900000000000001E-2</c:v>
                </c:pt>
                <c:pt idx="18">
                  <c:v>1.7000000000000001E-3</c:v>
                </c:pt>
                <c:pt idx="19">
                  <c:v>4.0999999999999995E-2</c:v>
                </c:pt>
                <c:pt idx="20">
                  <c:v>4.5199999999999997E-2</c:v>
                </c:pt>
                <c:pt idx="21">
                  <c:v>3.7200000000000004E-2</c:v>
                </c:pt>
                <c:pt idx="22">
                  <c:v>3.2199999999999999E-2</c:v>
                </c:pt>
                <c:pt idx="23">
                  <c:v>3.5099999999999999E-2</c:v>
                </c:pt>
                <c:pt idx="24">
                  <c:v>3.0099999999999998E-2</c:v>
                </c:pt>
                <c:pt idx="25">
                  <c:v>3.9699999999999999E-2</c:v>
                </c:pt>
                <c:pt idx="26">
                  <c:v>3.4700000000000002E-2</c:v>
                </c:pt>
                <c:pt idx="27">
                  <c:v>6.1500000000000006E-2</c:v>
                </c:pt>
                <c:pt idx="28">
                  <c:v>0.11550000000000001</c:v>
                </c:pt>
                <c:pt idx="29">
                  <c:v>9.3699999999999992E-2</c:v>
                </c:pt>
                <c:pt idx="30">
                  <c:v>7.5700000000000003E-2</c:v>
                </c:pt>
                <c:pt idx="31">
                  <c:v>7.4900000000000008E-2</c:v>
                </c:pt>
                <c:pt idx="32">
                  <c:v>6.7400000000000002E-2</c:v>
                </c:pt>
                <c:pt idx="33">
                  <c:v>8.1600000000000006E-2</c:v>
                </c:pt>
                <c:pt idx="34">
                  <c:v>0.11800000000000001</c:v>
                </c:pt>
                <c:pt idx="35">
                  <c:v>0.15560000000000002</c:v>
                </c:pt>
                <c:pt idx="36">
                  <c:v>0.12720000000000001</c:v>
                </c:pt>
                <c:pt idx="37">
                  <c:v>0.13100000000000001</c:v>
                </c:pt>
                <c:pt idx="38">
                  <c:v>5.9400000000000001E-2</c:v>
                </c:pt>
                <c:pt idx="39">
                  <c:v>6.5700000000000008E-2</c:v>
                </c:pt>
                <c:pt idx="40">
                  <c:v>5.6900000000000006E-2</c:v>
                </c:pt>
                <c:pt idx="41">
                  <c:v>5.8600000000000006E-2</c:v>
                </c:pt>
                <c:pt idx="42">
                  <c:v>3.56E-2</c:v>
                </c:pt>
                <c:pt idx="43">
                  <c:v>5.6900000000000006E-2</c:v>
                </c:pt>
                <c:pt idx="44">
                  <c:v>5.3600000000000002E-2</c:v>
                </c:pt>
                <c:pt idx="45">
                  <c:v>-5.8999999999999999E-3</c:v>
                </c:pt>
                <c:pt idx="46">
                  <c:v>-8.3999999999999995E-3</c:v>
                </c:pt>
                <c:pt idx="47">
                  <c:v>-7.7399999999999997E-2</c:v>
                </c:pt>
                <c:pt idx="48">
                  <c:v>-9.6199999999999994E-2</c:v>
                </c:pt>
                <c:pt idx="49">
                  <c:v>-0.1318</c:v>
                </c:pt>
                <c:pt idx="50">
                  <c:v>-0.24640000000000001</c:v>
                </c:pt>
                <c:pt idx="51">
                  <c:v>-0.17069999999999999</c:v>
                </c:pt>
                <c:pt idx="52">
                  <c:v>-0.1623</c:v>
                </c:pt>
                <c:pt idx="53">
                  <c:v>-0.1862</c:v>
                </c:pt>
                <c:pt idx="54">
                  <c:v>-0.20129999999999998</c:v>
                </c:pt>
                <c:pt idx="55">
                  <c:v>-0.2268</c:v>
                </c:pt>
                <c:pt idx="56">
                  <c:v>-0.18659999999999999</c:v>
                </c:pt>
                <c:pt idx="57">
                  <c:v>-0.19870000000000002</c:v>
                </c:pt>
                <c:pt idx="58">
                  <c:v>-0.2167</c:v>
                </c:pt>
                <c:pt idx="59">
                  <c:v>-0.20670000000000002</c:v>
                </c:pt>
                <c:pt idx="60">
                  <c:v>-0.19870000000000002</c:v>
                </c:pt>
                <c:pt idx="61">
                  <c:v>-0.23719999999999999</c:v>
                </c:pt>
                <c:pt idx="62">
                  <c:v>-0.23680000000000001</c:v>
                </c:pt>
                <c:pt idx="63">
                  <c:v>-0.1812</c:v>
                </c:pt>
                <c:pt idx="64">
                  <c:v>-0.2021</c:v>
                </c:pt>
                <c:pt idx="65">
                  <c:v>-0.2238</c:v>
                </c:pt>
                <c:pt idx="66">
                  <c:v>-0.182</c:v>
                </c:pt>
                <c:pt idx="67">
                  <c:v>-0.1925</c:v>
                </c:pt>
                <c:pt idx="68">
                  <c:v>-0.13470000000000001</c:v>
                </c:pt>
                <c:pt idx="69">
                  <c:v>-0.15689999999999998</c:v>
                </c:pt>
                <c:pt idx="70">
                  <c:v>-0.19370000000000001</c:v>
                </c:pt>
                <c:pt idx="71">
                  <c:v>-0.18329999999999999</c:v>
                </c:pt>
                <c:pt idx="72">
                  <c:v>-0.17069999999999999</c:v>
                </c:pt>
                <c:pt idx="73">
                  <c:v>-0.16440000000000002</c:v>
                </c:pt>
                <c:pt idx="74">
                  <c:v>-0.16649999999999998</c:v>
                </c:pt>
                <c:pt idx="75">
                  <c:v>-0.1575</c:v>
                </c:pt>
                <c:pt idx="76">
                  <c:v>-0.12429999999999999</c:v>
                </c:pt>
                <c:pt idx="77">
                  <c:v>-0.11720000000000001</c:v>
                </c:pt>
                <c:pt idx="78">
                  <c:v>-0.15939999999999999</c:v>
                </c:pt>
                <c:pt idx="79">
                  <c:v>-0.16899999999999998</c:v>
                </c:pt>
                <c:pt idx="80">
                  <c:v>-0.1699</c:v>
                </c:pt>
                <c:pt idx="81">
                  <c:v>-0.16399999999999998</c:v>
                </c:pt>
                <c:pt idx="82">
                  <c:v>-0.17989999999999998</c:v>
                </c:pt>
                <c:pt idx="83">
                  <c:v>-0.16109999999999999</c:v>
                </c:pt>
                <c:pt idx="84">
                  <c:v>-0.19</c:v>
                </c:pt>
                <c:pt idx="85">
                  <c:v>-0.21920000000000001</c:v>
                </c:pt>
                <c:pt idx="86">
                  <c:v>-0.21299999999999999</c:v>
                </c:pt>
                <c:pt idx="87">
                  <c:v>-0.19829999999999998</c:v>
                </c:pt>
                <c:pt idx="88">
                  <c:v>-0.19329999999999997</c:v>
                </c:pt>
                <c:pt idx="89">
                  <c:v>-0.20710000000000001</c:v>
                </c:pt>
                <c:pt idx="90">
                  <c:v>-0.17469999999999999</c:v>
                </c:pt>
                <c:pt idx="91">
                  <c:v>-0.1837</c:v>
                </c:pt>
                <c:pt idx="92">
                  <c:v>-0.15560000000000002</c:v>
                </c:pt>
                <c:pt idx="93">
                  <c:v>-0.14599999999999999</c:v>
                </c:pt>
                <c:pt idx="94">
                  <c:v>-0.1318</c:v>
                </c:pt>
                <c:pt idx="95">
                  <c:v>-0.13140000000000002</c:v>
                </c:pt>
                <c:pt idx="96">
                  <c:v>-0.12050000000000001</c:v>
                </c:pt>
                <c:pt idx="97">
                  <c:v>-0.1119</c:v>
                </c:pt>
                <c:pt idx="98">
                  <c:v>-0.1079</c:v>
                </c:pt>
                <c:pt idx="99">
                  <c:v>-8.2799999999999999E-2</c:v>
                </c:pt>
                <c:pt idx="100">
                  <c:v>-9.7500000000000003E-2</c:v>
                </c:pt>
                <c:pt idx="101">
                  <c:v>-0.11259999999999999</c:v>
                </c:pt>
                <c:pt idx="102">
                  <c:v>-6.6500000000000004E-2</c:v>
                </c:pt>
                <c:pt idx="103">
                  <c:v>-8.0100000000000005E-2</c:v>
                </c:pt>
                <c:pt idx="104">
                  <c:v>-8.0799999999999997E-2</c:v>
                </c:pt>
                <c:pt idx="105">
                  <c:v>-9.0399999999999994E-2</c:v>
                </c:pt>
                <c:pt idx="106">
                  <c:v>-9.6699999999999994E-2</c:v>
                </c:pt>
                <c:pt idx="107">
                  <c:v>-0.10710000000000001</c:v>
                </c:pt>
                <c:pt idx="108">
                  <c:v>-9.6199999999999994E-2</c:v>
                </c:pt>
                <c:pt idx="109">
                  <c:v>-7.1500000000000008E-2</c:v>
                </c:pt>
                <c:pt idx="110">
                  <c:v>-5.3099999999999994E-2</c:v>
                </c:pt>
                <c:pt idx="111">
                  <c:v>-3.39E-2</c:v>
                </c:pt>
                <c:pt idx="112">
                  <c:v>-3.6000000000000004E-2</c:v>
                </c:pt>
                <c:pt idx="113">
                  <c:v>-5.1500000000000004E-2</c:v>
                </c:pt>
                <c:pt idx="114">
                  <c:v>-5.0999999999999997E-2</c:v>
                </c:pt>
                <c:pt idx="115">
                  <c:v>-3.0099999999999998E-2</c:v>
                </c:pt>
              </c:numCache>
            </c:numRef>
          </c:val>
          <c:smooth val="0"/>
          <c:extLst>
            <c:ext xmlns:c16="http://schemas.microsoft.com/office/drawing/2014/chart" uri="{C3380CC4-5D6E-409C-BE32-E72D297353CC}">
              <c16:uniqueId val="{00000000-C4B4-4B02-8B19-178A56A5BF1A}"/>
            </c:ext>
          </c:extLst>
        </c:ser>
        <c:ser>
          <c:idx val="1"/>
          <c:order val="1"/>
          <c:tx>
            <c:strRef>
              <c:f>Sheet1!$C$1</c:f>
              <c:strCache>
                <c:ptCount val="1"/>
                <c:pt idx="0">
                  <c:v>S&amp;P 500 (SPY)</c:v>
                </c:pt>
              </c:strCache>
            </c:strRef>
          </c:tx>
          <c:spPr>
            <a:ln w="31750" cap="flat">
              <a:solidFill>
                <a:srgbClr val="80AFC1"/>
              </a:solidFill>
              <a:prstDash val="solid"/>
              <a:round/>
            </a:ln>
            <a:effectLst/>
          </c:spPr>
          <c:marker>
            <c:symbol val="none"/>
          </c:marker>
          <c:cat>
            <c:strRef>
              <c:f>Sheet1!$A$2:$A$117</c:f>
              <c:strCache>
                <c:ptCount val="116"/>
                <c:pt idx="0">
                  <c:v>Nov 21</c:v>
                </c:pt>
                <c:pt idx="15">
                  <c:v>Dec 15</c:v>
                </c:pt>
                <c:pt idx="30">
                  <c:v>Jan 07</c:v>
                </c:pt>
                <c:pt idx="45">
                  <c:v>Jan 29</c:v>
                </c:pt>
                <c:pt idx="60">
                  <c:v>Feb 20</c:v>
                </c:pt>
                <c:pt idx="75">
                  <c:v>Mar 13</c:v>
                </c:pt>
                <c:pt idx="90">
                  <c:v>Apr 06</c:v>
                </c:pt>
                <c:pt idx="105">
                  <c:v>Apr 27</c:v>
                </c:pt>
              </c:strCache>
            </c:strRef>
          </c:cat>
          <c:val>
            <c:numRef>
              <c:f>Sheet1!$C$2:$C$117</c:f>
              <c:numCache>
                <c:formatCode>General</c:formatCode>
                <c:ptCount val="116"/>
                <c:pt idx="0">
                  <c:v>0</c:v>
                </c:pt>
                <c:pt idx="1">
                  <c:v>1.47E-2</c:v>
                </c:pt>
                <c:pt idx="2">
                  <c:v>2.4300000000000002E-2</c:v>
                </c:pt>
                <c:pt idx="3">
                  <c:v>3.1300000000000001E-2</c:v>
                </c:pt>
                <c:pt idx="4">
                  <c:v>3.7000000000000005E-2</c:v>
                </c:pt>
                <c:pt idx="5">
                  <c:v>3.2199999999999999E-2</c:v>
                </c:pt>
                <c:pt idx="6">
                  <c:v>3.4099999999999998E-2</c:v>
                </c:pt>
                <c:pt idx="7">
                  <c:v>3.7699999999999997E-2</c:v>
                </c:pt>
                <c:pt idx="8">
                  <c:v>3.85E-2</c:v>
                </c:pt>
                <c:pt idx="9">
                  <c:v>4.0500000000000001E-2</c:v>
                </c:pt>
                <c:pt idx="10">
                  <c:v>3.73E-2</c:v>
                </c:pt>
                <c:pt idx="11">
                  <c:v>3.6400000000000002E-2</c:v>
                </c:pt>
                <c:pt idx="12">
                  <c:v>4.3299999999999998E-2</c:v>
                </c:pt>
                <c:pt idx="13">
                  <c:v>4.5700000000000005E-2</c:v>
                </c:pt>
                <c:pt idx="14">
                  <c:v>3.4500000000000003E-2</c:v>
                </c:pt>
                <c:pt idx="15">
                  <c:v>3.2899999999999999E-2</c:v>
                </c:pt>
                <c:pt idx="16">
                  <c:v>3.0099999999999998E-2</c:v>
                </c:pt>
                <c:pt idx="17">
                  <c:v>1.8799999999999997E-2</c:v>
                </c:pt>
                <c:pt idx="18">
                  <c:v>2.6499999999999999E-2</c:v>
                </c:pt>
                <c:pt idx="19">
                  <c:v>3.5699999999999996E-2</c:v>
                </c:pt>
                <c:pt idx="20">
                  <c:v>4.2199999999999994E-2</c:v>
                </c:pt>
                <c:pt idx="21">
                  <c:v>4.7E-2</c:v>
                </c:pt>
                <c:pt idx="22">
                  <c:v>5.0599999999999999E-2</c:v>
                </c:pt>
                <c:pt idx="23">
                  <c:v>5.0499999999999996E-2</c:v>
                </c:pt>
                <c:pt idx="24">
                  <c:v>4.6799999999999994E-2</c:v>
                </c:pt>
                <c:pt idx="25">
                  <c:v>4.5499999999999999E-2</c:v>
                </c:pt>
                <c:pt idx="26">
                  <c:v>3.78E-2</c:v>
                </c:pt>
                <c:pt idx="27">
                  <c:v>3.9699999999999999E-2</c:v>
                </c:pt>
                <c:pt idx="28">
                  <c:v>4.6600000000000003E-2</c:v>
                </c:pt>
                <c:pt idx="29">
                  <c:v>5.28E-2</c:v>
                </c:pt>
                <c:pt idx="30">
                  <c:v>4.9400000000000006E-2</c:v>
                </c:pt>
                <c:pt idx="31">
                  <c:v>4.9299999999999997E-2</c:v>
                </c:pt>
                <c:pt idx="32">
                  <c:v>5.6299999999999996E-2</c:v>
                </c:pt>
                <c:pt idx="33">
                  <c:v>5.79E-2</c:v>
                </c:pt>
                <c:pt idx="34">
                  <c:v>5.5800000000000002E-2</c:v>
                </c:pt>
                <c:pt idx="35">
                  <c:v>5.0599999999999999E-2</c:v>
                </c:pt>
                <c:pt idx="36">
                  <c:v>5.3499999999999999E-2</c:v>
                </c:pt>
                <c:pt idx="37">
                  <c:v>5.2600000000000001E-2</c:v>
                </c:pt>
                <c:pt idx="38">
                  <c:v>3.1200000000000002E-2</c:v>
                </c:pt>
                <c:pt idx="39">
                  <c:v>4.3099999999999999E-2</c:v>
                </c:pt>
                <c:pt idx="40">
                  <c:v>4.8499999999999995E-2</c:v>
                </c:pt>
                <c:pt idx="41">
                  <c:v>4.8899999999999999E-2</c:v>
                </c:pt>
                <c:pt idx="42">
                  <c:v>5.4199999999999998E-2</c:v>
                </c:pt>
                <c:pt idx="43">
                  <c:v>5.8400000000000001E-2</c:v>
                </c:pt>
                <c:pt idx="44">
                  <c:v>5.8299999999999998E-2</c:v>
                </c:pt>
                <c:pt idx="45">
                  <c:v>5.62E-2</c:v>
                </c:pt>
                <c:pt idx="46">
                  <c:v>5.3099999999999994E-2</c:v>
                </c:pt>
                <c:pt idx="47">
                  <c:v>5.8299999999999998E-2</c:v>
                </c:pt>
                <c:pt idx="48">
                  <c:v>4.9299999999999997E-2</c:v>
                </c:pt>
                <c:pt idx="49">
                  <c:v>4.4299999999999999E-2</c:v>
                </c:pt>
                <c:pt idx="50">
                  <c:v>3.1200000000000002E-2</c:v>
                </c:pt>
                <c:pt idx="51">
                  <c:v>5.0999999999999997E-2</c:v>
                </c:pt>
                <c:pt idx="52">
                  <c:v>5.6100000000000004E-2</c:v>
                </c:pt>
                <c:pt idx="53">
                  <c:v>5.33E-2</c:v>
                </c:pt>
                <c:pt idx="54">
                  <c:v>5.2999999999999999E-2</c:v>
                </c:pt>
                <c:pt idx="55">
                  <c:v>3.6799999999999999E-2</c:v>
                </c:pt>
                <c:pt idx="56">
                  <c:v>3.7499999999999999E-2</c:v>
                </c:pt>
                <c:pt idx="57">
                  <c:v>3.9199999999999999E-2</c:v>
                </c:pt>
                <c:pt idx="58">
                  <c:v>4.4400000000000002E-2</c:v>
                </c:pt>
                <c:pt idx="59">
                  <c:v>4.1700000000000001E-2</c:v>
                </c:pt>
                <c:pt idx="60">
                  <c:v>4.9200000000000001E-2</c:v>
                </c:pt>
                <c:pt idx="61">
                  <c:v>3.85E-2</c:v>
                </c:pt>
                <c:pt idx="62">
                  <c:v>4.5999999999999999E-2</c:v>
                </c:pt>
                <c:pt idx="63">
                  <c:v>5.4900000000000004E-2</c:v>
                </c:pt>
                <c:pt idx="64">
                  <c:v>4.9000000000000002E-2</c:v>
                </c:pt>
                <c:pt idx="65">
                  <c:v>4.4000000000000004E-2</c:v>
                </c:pt>
                <c:pt idx="66">
                  <c:v>4.4600000000000001E-2</c:v>
                </c:pt>
                <c:pt idx="67">
                  <c:v>3.5299999999999998E-2</c:v>
                </c:pt>
                <c:pt idx="68">
                  <c:v>4.2599999999999999E-2</c:v>
                </c:pt>
                <c:pt idx="69">
                  <c:v>3.6799999999999999E-2</c:v>
                </c:pt>
                <c:pt idx="70">
                  <c:v>2.3199999999999998E-2</c:v>
                </c:pt>
                <c:pt idx="71">
                  <c:v>3.2199999999999999E-2</c:v>
                </c:pt>
                <c:pt idx="72">
                  <c:v>3.0600000000000002E-2</c:v>
                </c:pt>
                <c:pt idx="73">
                  <c:v>2.9300000000000003E-2</c:v>
                </c:pt>
                <c:pt idx="74">
                  <c:v>1.3600000000000001E-2</c:v>
                </c:pt>
                <c:pt idx="75">
                  <c:v>7.9000000000000008E-3</c:v>
                </c:pt>
                <c:pt idx="76">
                  <c:v>1.8100000000000002E-2</c:v>
                </c:pt>
                <c:pt idx="77">
                  <c:v>2.0799999999999999E-2</c:v>
                </c:pt>
                <c:pt idx="78">
                  <c:v>6.6E-3</c:v>
                </c:pt>
                <c:pt idx="79">
                  <c:v>4.0999999999999995E-3</c:v>
                </c:pt>
                <c:pt idx="80">
                  <c:v>-1.03E-2</c:v>
                </c:pt>
                <c:pt idx="81">
                  <c:v>1E-4</c:v>
                </c:pt>
                <c:pt idx="82">
                  <c:v>-3.2000000000000002E-3</c:v>
                </c:pt>
                <c:pt idx="83">
                  <c:v>2.3E-3</c:v>
                </c:pt>
                <c:pt idx="84">
                  <c:v>-1.5600000000000001E-2</c:v>
                </c:pt>
                <c:pt idx="85">
                  <c:v>-3.2400000000000005E-2</c:v>
                </c:pt>
                <c:pt idx="86">
                  <c:v>-3.56E-2</c:v>
                </c:pt>
                <c:pt idx="87">
                  <c:v>-7.6E-3</c:v>
                </c:pt>
                <c:pt idx="88">
                  <c:v>-1E-4</c:v>
                </c:pt>
                <c:pt idx="89">
                  <c:v>8.0000000000000004E-4</c:v>
                </c:pt>
                <c:pt idx="90">
                  <c:v>5.6000000000000008E-3</c:v>
                </c:pt>
                <c:pt idx="91">
                  <c:v>6.0000000000000001E-3</c:v>
                </c:pt>
                <c:pt idx="92">
                  <c:v>3.1600000000000003E-2</c:v>
                </c:pt>
                <c:pt idx="93">
                  <c:v>3.7599999999999995E-2</c:v>
                </c:pt>
                <c:pt idx="94">
                  <c:v>3.6900000000000002E-2</c:v>
                </c:pt>
                <c:pt idx="95">
                  <c:v>4.7E-2</c:v>
                </c:pt>
                <c:pt idx="96">
                  <c:v>5.9800000000000006E-2</c:v>
                </c:pt>
                <c:pt idx="97">
                  <c:v>6.8099999999999994E-2</c:v>
                </c:pt>
                <c:pt idx="98">
                  <c:v>7.0800000000000002E-2</c:v>
                </c:pt>
                <c:pt idx="99">
                  <c:v>8.3699999999999997E-2</c:v>
                </c:pt>
                <c:pt idx="100">
                  <c:v>8.1500000000000003E-2</c:v>
                </c:pt>
                <c:pt idx="101">
                  <c:v>7.4499999999999997E-2</c:v>
                </c:pt>
                <c:pt idx="102">
                  <c:v>8.5299999999999987E-2</c:v>
                </c:pt>
                <c:pt idx="103">
                  <c:v>8.1099999999999992E-2</c:v>
                </c:pt>
                <c:pt idx="104">
                  <c:v>8.9499999999999996E-2</c:v>
                </c:pt>
                <c:pt idx="105">
                  <c:v>9.1400000000000009E-2</c:v>
                </c:pt>
                <c:pt idx="106">
                  <c:v>8.6099999999999996E-2</c:v>
                </c:pt>
                <c:pt idx="107">
                  <c:v>8.5900000000000004E-2</c:v>
                </c:pt>
                <c:pt idx="108">
                  <c:v>9.6699999999999994E-2</c:v>
                </c:pt>
                <c:pt idx="109">
                  <c:v>9.9700000000000011E-2</c:v>
                </c:pt>
                <c:pt idx="110">
                  <c:v>9.5700000000000007E-2</c:v>
                </c:pt>
                <c:pt idx="111">
                  <c:v>0.1045</c:v>
                </c:pt>
                <c:pt idx="112">
                  <c:v>0.11990000000000001</c:v>
                </c:pt>
                <c:pt idx="113">
                  <c:v>0.1164</c:v>
                </c:pt>
                <c:pt idx="114">
                  <c:v>0.12560000000000002</c:v>
                </c:pt>
                <c:pt idx="115">
                  <c:v>0.12820000000000001</c:v>
                </c:pt>
              </c:numCache>
            </c:numRef>
          </c:val>
          <c:smooth val="0"/>
          <c:extLst>
            <c:ext xmlns:c16="http://schemas.microsoft.com/office/drawing/2014/chart" uri="{C3380CC4-5D6E-409C-BE32-E72D297353CC}">
              <c16:uniqueId val="{00000001-C4B4-4B02-8B19-178A56A5BF1A}"/>
            </c:ext>
          </c:extLst>
        </c:ser>
        <c:dLbls>
          <c:showLegendKey val="0"/>
          <c:showVal val="0"/>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none"/>
        <c:minorTickMark val="none"/>
        <c:tickLblPos val="low"/>
        <c:spPr>
          <a:ln w="12700" cap="flat">
            <a:solidFill>
              <a:srgbClr val="888888"/>
            </a:solidFill>
            <a:prstDash val="solid"/>
            <a:round/>
          </a:ln>
        </c:spPr>
        <c:txPr>
          <a:bodyPr/>
          <a:lstStyle/>
          <a:p>
            <a:pPr>
              <a:defRPr sz="1000" b="0" i="0" u="none" strike="noStrike">
                <a:solidFill>
                  <a:srgbClr val="63666A"/>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8F0"/>
              </a:solidFill>
              <a:prstDash val="solid"/>
              <a:round/>
            </a:ln>
          </c:spPr>
        </c:majorGridlines>
        <c:numFmt formatCode="0%" sourceLinked="0"/>
        <c:majorTickMark val="none"/>
        <c:minorTickMark val="none"/>
        <c:tickLblPos val="nextTo"/>
        <c:spPr>
          <a:ln w="12700" cap="flat">
            <a:solidFill>
              <a:srgbClr val="888888"/>
            </a:solidFill>
            <a:prstDash val="solid"/>
            <a:round/>
          </a:ln>
        </c:spPr>
        <c:txPr>
          <a:bodyPr/>
          <a:lstStyle/>
          <a:p>
            <a:pPr>
              <a:defRPr sz="900" b="0" i="0" u="none" strike="noStrike">
                <a:solidFill>
                  <a:srgbClr val="63666A"/>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solidFill>
                <a:srgbClr val="63666A"/>
              </a:solidFill>
              <a:latin typeface="Arial"/>
              <a:cs typeface="Aria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0"/>
    <c:plotArea>
      <c:layout/>
      <c:lineChart>
        <c:grouping val="standard"/>
        <c:varyColors val="0"/>
        <c:ser>
          <c:idx val="0"/>
          <c:order val="0"/>
          <c:tx>
            <c:strRef>
              <c:f>Sheet1!$B$1</c:f>
              <c:strCache>
                <c:ptCount val="1"/>
                <c:pt idx="0">
                  <c:v>MSFT</c:v>
                </c:pt>
              </c:strCache>
            </c:strRef>
          </c:tx>
          <c:spPr>
            <a:ln w="31750">
              <a:solidFill>
                <a:srgbClr val="015A84"/>
              </a:solidFill>
            </a:ln>
          </c:spPr>
          <c:marker>
            <c:symbol val="none"/>
          </c:marker>
          <c:cat>
            <c:strRef>
              <c:f>Sheet1!$A$2:$A$253</c:f>
              <c:strCache>
                <c:ptCount val="252"/>
                <c:pt idx="0">
                  <c:v>May 09</c:v>
                </c:pt>
                <c:pt idx="31">
                  <c:v>Jun 25</c:v>
                </c:pt>
                <c:pt idx="62">
                  <c:v>Aug 08</c:v>
                </c:pt>
                <c:pt idx="93">
                  <c:v>Sep 23</c:v>
                </c:pt>
                <c:pt idx="124">
                  <c:v>Nov 05</c:v>
                </c:pt>
                <c:pt idx="155">
                  <c:v>Dec 19</c:v>
                </c:pt>
                <c:pt idx="186">
                  <c:v>Feb 05</c:v>
                </c:pt>
                <c:pt idx="217">
                  <c:v>Mar 23</c:v>
                </c:pt>
                <c:pt idx="248">
                  <c:v>May 06</c:v>
                </c:pt>
              </c:strCache>
            </c:strRef>
          </c:cat>
          <c:val>
            <c:numRef>
              <c:f>Sheet1!$B$2:$B$253</c:f>
              <c:numCache>
                <c:formatCode>General</c:formatCode>
                <c:ptCount val="252"/>
                <c:pt idx="0">
                  <c:v>0</c:v>
                </c:pt>
                <c:pt idx="1">
                  <c:v>0</c:v>
                </c:pt>
                <c:pt idx="2">
                  <c:v>-2.6710653166957504E-4</c:v>
                </c:pt>
                <c:pt idx="3">
                  <c:v>0</c:v>
                </c:pt>
                <c:pt idx="4">
                  <c:v>0</c:v>
                </c:pt>
                <c:pt idx="5">
                  <c:v>0</c:v>
                </c:pt>
                <c:pt idx="6">
                  <c:v>0</c:v>
                </c:pt>
                <c:pt idx="7">
                  <c:v>-1.5254871209007142E-3</c:v>
                </c:pt>
                <c:pt idx="8">
                  <c:v>-1.3729378733086351E-2</c:v>
                </c:pt>
                <c:pt idx="9">
                  <c:v>-8.7388592196852299E-3</c:v>
                </c:pt>
                <c:pt idx="10">
                  <c:v>-1.8937826125548746E-2</c:v>
                </c:pt>
                <c:pt idx="11">
                  <c:v>0</c:v>
                </c:pt>
                <c:pt idx="12">
                  <c:v>-7.228288634792049E-3</c:v>
                </c:pt>
                <c:pt idx="13">
                  <c:v>-4.3630208395965707E-3</c:v>
                </c:pt>
                <c:pt idx="14">
                  <c:v>-7.1631661543240116E-4</c:v>
                </c:pt>
                <c:pt idx="15">
                  <c:v>0</c:v>
                </c:pt>
                <c:pt idx="16">
                  <c:v>0</c:v>
                </c:pt>
                <c:pt idx="17">
                  <c:v>0</c:v>
                </c:pt>
                <c:pt idx="18">
                  <c:v>0</c:v>
                </c:pt>
                <c:pt idx="19">
                  <c:v>0</c:v>
                </c:pt>
                <c:pt idx="20">
                  <c:v>0</c:v>
                </c:pt>
                <c:pt idx="21">
                  <c:v>-3.870967297607786E-3</c:v>
                </c:pt>
                <c:pt idx="22">
                  <c:v>-2.7498677632080556E-4</c:v>
                </c:pt>
                <c:pt idx="23">
                  <c:v>0</c:v>
                </c:pt>
                <c:pt idx="24">
                  <c:v>-8.1650560224080793E-3</c:v>
                </c:pt>
                <c:pt idx="25">
                  <c:v>0</c:v>
                </c:pt>
                <c:pt idx="26">
                  <c:v>-2.2957801091361241E-3</c:v>
                </c:pt>
                <c:pt idx="27">
                  <c:v>0</c:v>
                </c:pt>
                <c:pt idx="28">
                  <c:v>-5.9137105279579993E-3</c:v>
                </c:pt>
                <c:pt idx="29">
                  <c:v>0</c:v>
                </c:pt>
                <c:pt idx="30">
                  <c:v>0</c:v>
                </c:pt>
                <c:pt idx="31">
                  <c:v>0</c:v>
                </c:pt>
                <c:pt idx="32">
                  <c:v>0</c:v>
                </c:pt>
                <c:pt idx="33">
                  <c:v>-3.0354815809109244E-3</c:v>
                </c:pt>
                <c:pt idx="34">
                  <c:v>-8.0411040432633329E-5</c:v>
                </c:pt>
                <c:pt idx="35">
                  <c:v>-1.0855363260919444E-2</c:v>
                </c:pt>
                <c:pt idx="36">
                  <c:v>-1.2785204767688747E-2</c:v>
                </c:pt>
                <c:pt idx="37">
                  <c:v>0</c:v>
                </c:pt>
                <c:pt idx="38">
                  <c:v>-2.245208291136985E-3</c:v>
                </c:pt>
                <c:pt idx="39">
                  <c:v>-4.4503243247630119E-3</c:v>
                </c:pt>
                <c:pt idx="40">
                  <c:v>0</c:v>
                </c:pt>
                <c:pt idx="41">
                  <c:v>-4.0316968743960195E-3</c:v>
                </c:pt>
                <c:pt idx="42">
                  <c:v>-3.7735117938963043E-4</c:v>
                </c:pt>
                <c:pt idx="43">
                  <c:v>-9.73168253132269E-4</c:v>
                </c:pt>
                <c:pt idx="44">
                  <c:v>0</c:v>
                </c:pt>
                <c:pt idx="45">
                  <c:v>-3.9539738094430108E-4</c:v>
                </c:pt>
                <c:pt idx="46">
                  <c:v>0</c:v>
                </c:pt>
                <c:pt idx="47">
                  <c:v>-3.2245446723872845E-3</c:v>
                </c:pt>
                <c:pt idx="48">
                  <c:v>-3.205002341201954E-3</c:v>
                </c:pt>
                <c:pt idx="49">
                  <c:v>-1.256595665832686E-2</c:v>
                </c:pt>
                <c:pt idx="50">
                  <c:v>-1.1393393977019838E-2</c:v>
                </c:pt>
                <c:pt idx="51">
                  <c:v>-1.6025011706010451E-3</c:v>
                </c:pt>
                <c:pt idx="52">
                  <c:v>0</c:v>
                </c:pt>
                <c:pt idx="53">
                  <c:v>-2.355414230661781E-3</c:v>
                </c:pt>
                <c:pt idx="54">
                  <c:v>-2.2191507654935132E-3</c:v>
                </c:pt>
                <c:pt idx="55">
                  <c:v>-9.1491252089534144E-4</c:v>
                </c:pt>
                <c:pt idx="56">
                  <c:v>0</c:v>
                </c:pt>
                <c:pt idx="57">
                  <c:v>-1.7600749659399523E-2</c:v>
                </c:pt>
                <c:pt idx="58">
                  <c:v>0</c:v>
                </c:pt>
                <c:pt idx="59">
                  <c:v>-1.4730042665529597E-2</c:v>
                </c:pt>
                <c:pt idx="60">
                  <c:v>-1.9976102864518935E-2</c:v>
                </c:pt>
                <c:pt idx="61">
                  <c:v>-2.7630497345052848E-2</c:v>
                </c:pt>
                <c:pt idx="62">
                  <c:v>-2.5390186625521071E-2</c:v>
                </c:pt>
                <c:pt idx="63">
                  <c:v>-2.5894257311559324E-2</c:v>
                </c:pt>
                <c:pt idx="64">
                  <c:v>-1.1948323455209775E-2</c:v>
                </c:pt>
                <c:pt idx="65">
                  <c:v>-2.8115897981836713E-2</c:v>
                </c:pt>
                <c:pt idx="66">
                  <c:v>-2.4568740011590977E-2</c:v>
                </c:pt>
                <c:pt idx="67">
                  <c:v>-2.8881337888641868E-2</c:v>
                </c:pt>
                <c:pt idx="68">
                  <c:v>-3.461279872441507E-2</c:v>
                </c:pt>
                <c:pt idx="69">
                  <c:v>-4.8297363359997722E-2</c:v>
                </c:pt>
                <c:pt idx="70">
                  <c:v>-5.5858412181777423E-2</c:v>
                </c:pt>
                <c:pt idx="71">
                  <c:v>-5.7071913773737146E-2</c:v>
                </c:pt>
                <c:pt idx="72">
                  <c:v>-5.1480617653214773E-2</c:v>
                </c:pt>
                <c:pt idx="73">
                  <c:v>-5.7034514037501302E-2</c:v>
                </c:pt>
                <c:pt idx="74">
                  <c:v>-6.1185909991028534E-2</c:v>
                </c:pt>
                <c:pt idx="75">
                  <c:v>-5.2396916925390322E-2</c:v>
                </c:pt>
                <c:pt idx="76">
                  <c:v>-4.6973920764808719E-2</c:v>
                </c:pt>
                <c:pt idx="77">
                  <c:v>-5.2490417412859411E-2</c:v>
                </c:pt>
                <c:pt idx="78">
                  <c:v>-5.5426315057444747E-2</c:v>
                </c:pt>
                <c:pt idx="79">
                  <c:v>-5.499621465009423E-2</c:v>
                </c:pt>
                <c:pt idx="80">
                  <c:v>-5.0096819384332109E-2</c:v>
                </c:pt>
                <c:pt idx="81">
                  <c:v>-7.435070086824723E-2</c:v>
                </c:pt>
                <c:pt idx="82">
                  <c:v>-6.8366705223489546E-2</c:v>
                </c:pt>
                <c:pt idx="83">
                  <c:v>-6.7974005699254242E-2</c:v>
                </c:pt>
                <c:pt idx="84">
                  <c:v>-6.4308808610551924E-2</c:v>
                </c:pt>
                <c:pt idx="85">
                  <c:v>-6.311200902284872E-2</c:v>
                </c:pt>
                <c:pt idx="86">
                  <c:v>-4.6487721899983681E-2</c:v>
                </c:pt>
                <c:pt idx="87">
                  <c:v>-3.627752968234773E-2</c:v>
                </c:pt>
                <c:pt idx="88">
                  <c:v>-4.8095920880040242E-2</c:v>
                </c:pt>
                <c:pt idx="89">
                  <c:v>-4.6263321188809783E-2</c:v>
                </c:pt>
                <c:pt idx="90">
                  <c:v>-4.9199219980274475E-2</c:v>
                </c:pt>
                <c:pt idx="91">
                  <c:v>-3.1471632610295966E-2</c:v>
                </c:pt>
                <c:pt idx="92">
                  <c:v>-3.7979228002993894E-2</c:v>
                </c:pt>
                <c:pt idx="93">
                  <c:v>-4.7740621092040775E-2</c:v>
                </c:pt>
                <c:pt idx="94">
                  <c:v>-4.6020221756397327E-2</c:v>
                </c:pt>
                <c:pt idx="95">
                  <c:v>-5.1854617309332156E-2</c:v>
                </c:pt>
                <c:pt idx="96">
                  <c:v>-4.3570524123516273E-2</c:v>
                </c:pt>
                <c:pt idx="97">
                  <c:v>-3.7698727687466231E-2</c:v>
                </c:pt>
                <c:pt idx="98">
                  <c:v>-3.1434232874060129E-2</c:v>
                </c:pt>
                <c:pt idx="99">
                  <c:v>-2.8143035441475329E-2</c:v>
                </c:pt>
                <c:pt idx="100">
                  <c:v>-3.5566930106348801E-2</c:v>
                </c:pt>
                <c:pt idx="101">
                  <c:v>-3.2556231842412291E-2</c:v>
                </c:pt>
                <c:pt idx="102">
                  <c:v>-1.157484792296418E-2</c:v>
                </c:pt>
                <c:pt idx="103">
                  <c:v>-2.0158141292425647E-2</c:v>
                </c:pt>
                <c:pt idx="104">
                  <c:v>-1.8531242444251167E-2</c:v>
                </c:pt>
                <c:pt idx="105">
                  <c:v>-2.3112738805129034E-2</c:v>
                </c:pt>
                <c:pt idx="106">
                  <c:v>-4.4505523263809736E-2</c:v>
                </c:pt>
                <c:pt idx="107">
                  <c:v>-3.8727227315228666E-2</c:v>
                </c:pt>
                <c:pt idx="108">
                  <c:v>-3.9624826719286292E-2</c:v>
                </c:pt>
                <c:pt idx="109">
                  <c:v>-3.9886626019816795E-2</c:v>
                </c:pt>
                <c:pt idx="110">
                  <c:v>-4.329002380798861E-2</c:v>
                </c:pt>
                <c:pt idx="111">
                  <c:v>-3.960612685116837E-2</c:v>
                </c:pt>
                <c:pt idx="112">
                  <c:v>-3.3603431338292772E-2</c:v>
                </c:pt>
                <c:pt idx="113">
                  <c:v>-3.1976532490118288E-2</c:v>
                </c:pt>
                <c:pt idx="114">
                  <c:v>-2.6590936065772522E-2</c:v>
                </c:pt>
                <c:pt idx="115">
                  <c:v>-2.6553536329536689E-2</c:v>
                </c:pt>
                <c:pt idx="116">
                  <c:v>-2.0850041000306664E-2</c:v>
                </c:pt>
                <c:pt idx="117">
                  <c:v>-6.0583524217928501E-3</c:v>
                </c:pt>
                <c:pt idx="118">
                  <c:v>0</c:v>
                </c:pt>
                <c:pt idx="119">
                  <c:v>-9.5928644962317013E-4</c:v>
                </c:pt>
                <c:pt idx="120">
                  <c:v>-3.008836560292364E-2</c:v>
                </c:pt>
                <c:pt idx="121">
                  <c:v>-4.4754368582838627E-2</c:v>
                </c:pt>
                <c:pt idx="122">
                  <c:v>-4.6193297125860643E-2</c:v>
                </c:pt>
                <c:pt idx="123">
                  <c:v>-5.117420283765111E-2</c:v>
                </c:pt>
                <c:pt idx="124">
                  <c:v>-6.4401277274544214E-2</c:v>
                </c:pt>
                <c:pt idx="125">
                  <c:v>-8.2959765716087513E-2</c:v>
                </c:pt>
                <c:pt idx="126">
                  <c:v>-8.3476304312481708E-2</c:v>
                </c:pt>
                <c:pt idx="127">
                  <c:v>-6.6541222403285971E-2</c:v>
                </c:pt>
                <c:pt idx="128">
                  <c:v>-6.1597210931665231E-2</c:v>
                </c:pt>
                <c:pt idx="129">
                  <c:v>-5.7059051941690954E-2</c:v>
                </c:pt>
                <c:pt idx="130">
                  <c:v>-7.1540576932280497E-2</c:v>
                </c:pt>
                <c:pt idx="131">
                  <c:v>-5.8830041091781575E-2</c:v>
                </c:pt>
                <c:pt idx="132">
                  <c:v>-6.3792499117780788E-2</c:v>
                </c:pt>
                <c:pt idx="133">
                  <c:v>-8.9065988181035463E-2</c:v>
                </c:pt>
                <c:pt idx="134">
                  <c:v>-0.1013706726713007</c:v>
                </c:pt>
                <c:pt idx="135">
                  <c:v>-0.11572306159852555</c:v>
                </c:pt>
                <c:pt idx="136">
                  <c:v>-0.12738576662325427</c:v>
                </c:pt>
                <c:pt idx="137">
                  <c:v>-0.12391098292958294</c:v>
                </c:pt>
                <c:pt idx="138">
                  <c:v>-0.11838459821325018</c:v>
                </c:pt>
                <c:pt idx="139">
                  <c:v>-0.1026556589252008</c:v>
                </c:pt>
                <c:pt idx="140">
                  <c:v>-9.0623296445881588E-2</c:v>
                </c:pt>
                <c:pt idx="141">
                  <c:v>-0.10036377976506666</c:v>
                </c:pt>
                <c:pt idx="142">
                  <c:v>-9.4338357145612853E-2</c:v>
                </c:pt>
                <c:pt idx="143">
                  <c:v>-0.11701686495241787</c:v>
                </c:pt>
                <c:pt idx="144">
                  <c:v>-0.11126868598961331</c:v>
                </c:pt>
                <c:pt idx="145">
                  <c:v>-0.10698065521699526</c:v>
                </c:pt>
                <c:pt idx="146">
                  <c:v>-9.2453103222071342E-2</c:v>
                </c:pt>
                <c:pt idx="147">
                  <c:v>-9.0604813686293306E-2</c:v>
                </c:pt>
                <c:pt idx="148">
                  <c:v>-0.11548278459246564</c:v>
                </c:pt>
                <c:pt idx="149">
                  <c:v>-0.10640768514410859</c:v>
                </c:pt>
                <c:pt idx="150">
                  <c:v>-0.1155382328712303</c:v>
                </c:pt>
                <c:pt idx="151">
                  <c:v>-0.12239538532921898</c:v>
                </c:pt>
                <c:pt idx="152">
                  <c:v>-0.11949357170843443</c:v>
                </c:pt>
                <c:pt idx="153">
                  <c:v>-0.11999260961155535</c:v>
                </c:pt>
                <c:pt idx="154">
                  <c:v>-0.1054650576166313</c:v>
                </c:pt>
                <c:pt idx="155">
                  <c:v>-0.1018793773654306</c:v>
                </c:pt>
                <c:pt idx="156">
                  <c:v>-0.1037276657697957</c:v>
                </c:pt>
                <c:pt idx="157">
                  <c:v>-0.10016046827818313</c:v>
                </c:pt>
                <c:pt idx="158">
                  <c:v>-9.7997969566579426E-2</c:v>
                </c:pt>
                <c:pt idx="159">
                  <c:v>-9.8570939639466226E-2</c:v>
                </c:pt>
                <c:pt idx="160">
                  <c:v>-9.9698395894238623E-2</c:v>
                </c:pt>
                <c:pt idx="161">
                  <c:v>-9.89960465042342E-2</c:v>
                </c:pt>
                <c:pt idx="162">
                  <c:v>-0.10613044148745933</c:v>
                </c:pt>
                <c:pt idx="163">
                  <c:v>-0.12587016902289033</c:v>
                </c:pt>
                <c:pt idx="164">
                  <c:v>-0.12603651499059729</c:v>
                </c:pt>
                <c:pt idx="165">
                  <c:v>-0.11557519952181966</c:v>
                </c:pt>
                <c:pt idx="166">
                  <c:v>-0.10640768514410859</c:v>
                </c:pt>
                <c:pt idx="167">
                  <c:v>-0.11631451443100063</c:v>
                </c:pt>
                <c:pt idx="168">
                  <c:v>-0.11415201685080972</c:v>
                </c:pt>
                <c:pt idx="169">
                  <c:v>-0.11803342351824796</c:v>
                </c:pt>
                <c:pt idx="170">
                  <c:v>-0.13006578486615436</c:v>
                </c:pt>
                <c:pt idx="171">
                  <c:v>-0.15093296865635789</c:v>
                </c:pt>
                <c:pt idx="172">
                  <c:v>-0.15596031546956959</c:v>
                </c:pt>
                <c:pt idx="173">
                  <c:v>-0.1500457905390582</c:v>
                </c:pt>
                <c:pt idx="174">
                  <c:v>-0.15991565317536091</c:v>
                </c:pt>
                <c:pt idx="175">
                  <c:v>-0.17915634280767098</c:v>
                </c:pt>
                <c:pt idx="176">
                  <c:v>-0.16616287117269915</c:v>
                </c:pt>
                <c:pt idx="177">
                  <c:v>-0.13878970961950921</c:v>
                </c:pt>
                <c:pt idx="178">
                  <c:v>-0.13078661814715986</c:v>
                </c:pt>
                <c:pt idx="179">
                  <c:v>-0.1117492411331461</c:v>
                </c:pt>
                <c:pt idx="180">
                  <c:v>-0.1098085366680142</c:v>
                </c:pt>
                <c:pt idx="181">
                  <c:v>-0.19876668989457155</c:v>
                </c:pt>
                <c:pt idx="182">
                  <c:v>-0.20469969758467119</c:v>
                </c:pt>
                <c:pt idx="183">
                  <c:v>-0.21748985773275964</c:v>
                </c:pt>
                <c:pt idx="184">
                  <c:v>-0.23996505292126818</c:v>
                </c:pt>
                <c:pt idx="185">
                  <c:v>-0.23445715209593651</c:v>
                </c:pt>
                <c:pt idx="186">
                  <c:v>-0.27238404291584534</c:v>
                </c:pt>
                <c:pt idx="187">
                  <c:v>-0.25857732420192681</c:v>
                </c:pt>
                <c:pt idx="188">
                  <c:v>-0.23554764170011971</c:v>
                </c:pt>
                <c:pt idx="189">
                  <c:v>-0.23615757729218292</c:v>
                </c:pt>
                <c:pt idx="190">
                  <c:v>-0.25260734986123778</c:v>
                </c:pt>
                <c:pt idx="191">
                  <c:v>-0.25728352197944743</c:v>
                </c:pt>
                <c:pt idx="192">
                  <c:v>-0.25824463226651284</c:v>
                </c:pt>
                <c:pt idx="193">
                  <c:v>-0.26648800074492213</c:v>
                </c:pt>
                <c:pt idx="194">
                  <c:v>-0.26142368954394668</c:v>
                </c:pt>
                <c:pt idx="195">
                  <c:v>-0.26184879527730182</c:v>
                </c:pt>
                <c:pt idx="196">
                  <c:v>-0.26412738373121158</c:v>
                </c:pt>
                <c:pt idx="197">
                  <c:v>-0.28776541332150324</c:v>
                </c:pt>
                <c:pt idx="198">
                  <c:v>-0.27937354238674017</c:v>
                </c:pt>
                <c:pt idx="199">
                  <c:v>-0.25788442437167275</c:v>
                </c:pt>
                <c:pt idx="200">
                  <c:v>-0.25580961241530947</c:v>
                </c:pt>
                <c:pt idx="201">
                  <c:v>-0.2724451539157009</c:v>
                </c:pt>
                <c:pt idx="202">
                  <c:v>-0.26168207028630514</c:v>
                </c:pt>
                <c:pt idx="203">
                  <c:v>-0.25171556463099481</c:v>
                </c:pt>
                <c:pt idx="204">
                  <c:v>-0.24936287655822412</c:v>
                </c:pt>
                <c:pt idx="205">
                  <c:v>-0.23921112129005501</c:v>
                </c:pt>
                <c:pt idx="206">
                  <c:v>-0.24239743884346068</c:v>
                </c:pt>
                <c:pt idx="207">
                  <c:v>-0.24156380936282551</c:v>
                </c:pt>
                <c:pt idx="208">
                  <c:v>-0.24832547171145528</c:v>
                </c:pt>
                <c:pt idx="209">
                  <c:v>-0.24995568029758872</c:v>
                </c:pt>
                <c:pt idx="210">
                  <c:v>-0.25555026092076405</c:v>
                </c:pt>
                <c:pt idx="211">
                  <c:v>-0.26723960053434359</c:v>
                </c:pt>
                <c:pt idx="212">
                  <c:v>-0.25908855534085107</c:v>
                </c:pt>
                <c:pt idx="213">
                  <c:v>-0.26008891094389575</c:v>
                </c:pt>
                <c:pt idx="214">
                  <c:v>-0.27420503824910702</c:v>
                </c:pt>
                <c:pt idx="215">
                  <c:v>-0.27933649201160332</c:v>
                </c:pt>
                <c:pt idx="216">
                  <c:v>-0.29258193946104244</c:v>
                </c:pt>
                <c:pt idx="217">
                  <c:v>-0.29048860288281725</c:v>
                </c:pt>
                <c:pt idx="218">
                  <c:v>-0.30949535707784132</c:v>
                </c:pt>
                <c:pt idx="219">
                  <c:v>-0.31264462425611017</c:v>
                </c:pt>
                <c:pt idx="220">
                  <c:v>-0.32203685079391797</c:v>
                </c:pt>
                <c:pt idx="221">
                  <c:v>-0.33907994528940227</c:v>
                </c:pt>
                <c:pt idx="222">
                  <c:v>-0.33502294788022446</c:v>
                </c:pt>
                <c:pt idx="223">
                  <c:v>-0.31425630822038148</c:v>
                </c:pt>
                <c:pt idx="224">
                  <c:v>-0.31573831643738015</c:v>
                </c:pt>
                <c:pt idx="225">
                  <c:v>-0.3081615503613902</c:v>
                </c:pt>
                <c:pt idx="226">
                  <c:v>-0.30923600558329589</c:v>
                </c:pt>
                <c:pt idx="227">
                  <c:v>-0.31032898655847646</c:v>
                </c:pt>
                <c:pt idx="228">
                  <c:v>-0.30654986639711884</c:v>
                </c:pt>
                <c:pt idx="229">
                  <c:v>-0.30888402871661463</c:v>
                </c:pt>
                <c:pt idx="230">
                  <c:v>-0.31295955187906732</c:v>
                </c:pt>
                <c:pt idx="231">
                  <c:v>-0.2879506640657748</c:v>
                </c:pt>
                <c:pt idx="232">
                  <c:v>-0.27175972480420052</c:v>
                </c:pt>
                <c:pt idx="233">
                  <c:v>-0.23821076568701019</c:v>
                </c:pt>
                <c:pt idx="234">
                  <c:v>-0.22146407419262096</c:v>
                </c:pt>
                <c:pt idx="235">
                  <c:v>-0.21677722266894173</c:v>
                </c:pt>
                <c:pt idx="236">
                  <c:v>-0.22552107160179882</c:v>
                </c:pt>
                <c:pt idx="237">
                  <c:v>-0.21423928385189947</c:v>
                </c:pt>
                <c:pt idx="238">
                  <c:v>-0.198011295346601</c:v>
                </c:pt>
                <c:pt idx="239">
                  <c:v>-0.22981889475224718</c:v>
                </c:pt>
                <c:pt idx="240">
                  <c:v>-0.21338712974940222</c:v>
                </c:pt>
                <c:pt idx="241">
                  <c:v>-0.21301662712944622</c:v>
                </c:pt>
                <c:pt idx="242">
                  <c:v>-0.20481000693895463</c:v>
                </c:pt>
                <c:pt idx="243">
                  <c:v>-0.21368353161908452</c:v>
                </c:pt>
                <c:pt idx="244">
                  <c:v>-0.24458340079382185</c:v>
                </c:pt>
                <c:pt idx="245">
                  <c:v>-0.23224568357529157</c:v>
                </c:pt>
                <c:pt idx="246">
                  <c:v>-0.2337647410360143</c:v>
                </c:pt>
                <c:pt idx="247">
                  <c:v>-0.23791436381732789</c:v>
                </c:pt>
                <c:pt idx="248">
                  <c:v>-0.23313488805292565</c:v>
                </c:pt>
                <c:pt idx="249">
                  <c:v>-0.22051929358657513</c:v>
                </c:pt>
                <c:pt idx="250">
                  <c:v>-0.23098597647770147</c:v>
                </c:pt>
                <c:pt idx="251">
                  <c:v>-0.23554315112269528</c:v>
                </c:pt>
              </c:numCache>
            </c:numRef>
          </c:val>
          <c:smooth val="0"/>
          <c:extLst>
            <c:ext xmlns:c16="http://schemas.microsoft.com/office/drawing/2014/chart" uri="{C3380CC4-5D6E-409C-BE32-E72D297353CC}">
              <c16:uniqueId val="{00000000-B9A1-42FD-AADD-841B66573497}"/>
            </c:ext>
          </c:extLst>
        </c:ser>
        <c:ser>
          <c:idx val="1"/>
          <c:order val="1"/>
          <c:tx>
            <c:strRef>
              <c:f>Sheet1!$C$1</c:f>
              <c:strCache>
                <c:ptCount val="1"/>
                <c:pt idx="0">
                  <c:v>S&amp;P 500 (SPY)</c:v>
                </c:pt>
              </c:strCache>
            </c:strRef>
          </c:tx>
          <c:spPr>
            <a:ln w="31750">
              <a:solidFill>
                <a:srgbClr val="80AFC1"/>
              </a:solidFill>
            </a:ln>
          </c:spPr>
          <c:marker>
            <c:symbol val="none"/>
          </c:marker>
          <c:cat>
            <c:strRef>
              <c:f>Sheet1!$A$2:$A$253</c:f>
              <c:strCache>
                <c:ptCount val="252"/>
                <c:pt idx="0">
                  <c:v>May 09</c:v>
                </c:pt>
                <c:pt idx="31">
                  <c:v>Jun 25</c:v>
                </c:pt>
                <c:pt idx="62">
                  <c:v>Aug 08</c:v>
                </c:pt>
                <c:pt idx="93">
                  <c:v>Sep 23</c:v>
                </c:pt>
                <c:pt idx="124">
                  <c:v>Nov 05</c:v>
                </c:pt>
                <c:pt idx="155">
                  <c:v>Dec 19</c:v>
                </c:pt>
                <c:pt idx="186">
                  <c:v>Feb 05</c:v>
                </c:pt>
                <c:pt idx="217">
                  <c:v>Mar 23</c:v>
                </c:pt>
                <c:pt idx="248">
                  <c:v>May 06</c:v>
                </c:pt>
              </c:strCache>
            </c:strRef>
          </c:cat>
          <c:val>
            <c:numRef>
              <c:f>Sheet1!$C$2:$C$253</c:f>
              <c:numCache>
                <c:formatCode>General</c:formatCode>
                <c:ptCount val="252"/>
                <c:pt idx="0">
                  <c:v>0</c:v>
                </c:pt>
                <c:pt idx="1">
                  <c:v>0</c:v>
                </c:pt>
                <c:pt idx="2">
                  <c:v>0</c:v>
                </c:pt>
                <c:pt idx="3">
                  <c:v>0</c:v>
                </c:pt>
                <c:pt idx="4">
                  <c:v>0</c:v>
                </c:pt>
                <c:pt idx="5">
                  <c:v>0</c:v>
                </c:pt>
                <c:pt idx="6">
                  <c:v>0</c:v>
                </c:pt>
                <c:pt idx="7">
                  <c:v>-3.3621917778933748E-3</c:v>
                </c:pt>
                <c:pt idx="8">
                  <c:v>-2.0156342245151192E-2</c:v>
                </c:pt>
                <c:pt idx="9">
                  <c:v>-1.9769689672145822E-2</c:v>
                </c:pt>
                <c:pt idx="10">
                  <c:v>-2.6460452646231786E-2</c:v>
                </c:pt>
                <c:pt idx="11">
                  <c:v>-6.2200552095471161E-3</c:v>
                </c:pt>
                <c:pt idx="12">
                  <c:v>-1.1969404523195771E-2</c:v>
                </c:pt>
                <c:pt idx="13">
                  <c:v>-8.0692610144005496E-3</c:v>
                </c:pt>
                <c:pt idx="14">
                  <c:v>-9.1787850579050229E-3</c:v>
                </c:pt>
                <c:pt idx="15">
                  <c:v>-3.5975451930027025E-3</c:v>
                </c:pt>
                <c:pt idx="16">
                  <c:v>0</c:v>
                </c:pt>
                <c:pt idx="17">
                  <c:v>-2.6841633570354255E-4</c:v>
                </c:pt>
                <c:pt idx="18">
                  <c:v>-5.0999010545989968E-3</c:v>
                </c:pt>
                <c:pt idx="19">
                  <c:v>0</c:v>
                </c:pt>
                <c:pt idx="20">
                  <c:v>0</c:v>
                </c:pt>
                <c:pt idx="21">
                  <c:v>0</c:v>
                </c:pt>
                <c:pt idx="22">
                  <c:v>-2.8520259687806132E-3</c:v>
                </c:pt>
                <c:pt idx="23">
                  <c:v>0</c:v>
                </c:pt>
                <c:pt idx="24">
                  <c:v>-1.118012425562152E-2</c:v>
                </c:pt>
                <c:pt idx="25">
                  <c:v>-1.7722569888797418E-3</c:v>
                </c:pt>
                <c:pt idx="26">
                  <c:v>-1.0302277464944696E-2</c:v>
                </c:pt>
                <c:pt idx="27">
                  <c:v>-1.0451345371038184E-2</c:v>
                </c:pt>
                <c:pt idx="28">
                  <c:v>-1.2768336223287218E-2</c:v>
                </c:pt>
                <c:pt idx="29">
                  <c:v>-3.0169566064166316E-3</c:v>
                </c:pt>
                <c:pt idx="30">
                  <c:v>0</c:v>
                </c:pt>
                <c:pt idx="31">
                  <c:v>0</c:v>
                </c:pt>
                <c:pt idx="32">
                  <c:v>0</c:v>
                </c:pt>
                <c:pt idx="33">
                  <c:v>0</c:v>
                </c:pt>
                <c:pt idx="34">
                  <c:v>0</c:v>
                </c:pt>
                <c:pt idx="35">
                  <c:v>-3.2370249268027465E-4</c:v>
                </c:pt>
                <c:pt idx="36">
                  <c:v>0</c:v>
                </c:pt>
                <c:pt idx="37">
                  <c:v>0</c:v>
                </c:pt>
                <c:pt idx="38">
                  <c:v>-7.4519457469621438E-3</c:v>
                </c:pt>
                <c:pt idx="39">
                  <c:v>-7.995649730114655E-3</c:v>
                </c:pt>
                <c:pt idx="40">
                  <c:v>-2.0468857921369051E-3</c:v>
                </c:pt>
                <c:pt idx="41">
                  <c:v>0</c:v>
                </c:pt>
                <c:pt idx="42">
                  <c:v>-3.5153876017329838E-3</c:v>
                </c:pt>
                <c:pt idx="43">
                  <c:v>-1.6138827796733427E-3</c:v>
                </c:pt>
                <c:pt idx="44">
                  <c:v>-5.8802852630011502E-3</c:v>
                </c:pt>
                <c:pt idx="45">
                  <c:v>-2.5566456895256989E-3</c:v>
                </c:pt>
                <c:pt idx="46">
                  <c:v>0</c:v>
                </c:pt>
                <c:pt idx="47">
                  <c:v>-7.3243678736084475E-4</c:v>
                </c:pt>
                <c:pt idx="48">
                  <c:v>0</c:v>
                </c:pt>
                <c:pt idx="49">
                  <c:v>0</c:v>
                </c:pt>
                <c:pt idx="50">
                  <c:v>0</c:v>
                </c:pt>
                <c:pt idx="51">
                  <c:v>0</c:v>
                </c:pt>
                <c:pt idx="52">
                  <c:v>0</c:v>
                </c:pt>
                <c:pt idx="53">
                  <c:v>-2.5113744795334707E-4</c:v>
                </c:pt>
                <c:pt idx="54">
                  <c:v>-2.8880858701571806E-3</c:v>
                </c:pt>
                <c:pt idx="55">
                  <c:v>-4.1437757192709585E-3</c:v>
                </c:pt>
                <c:pt idx="56">
                  <c:v>-7.8794530856174799E-3</c:v>
                </c:pt>
                <c:pt idx="57">
                  <c:v>-2.4140636762106177E-2</c:v>
                </c:pt>
                <c:pt idx="58">
                  <c:v>-9.3078007999813084E-3</c:v>
                </c:pt>
                <c:pt idx="59">
                  <c:v>-1.4330560196435827E-2</c:v>
                </c:pt>
                <c:pt idx="60">
                  <c:v>-6.7807250112569403E-3</c:v>
                </c:pt>
                <c:pt idx="61">
                  <c:v>-7.6126195471671234E-3</c:v>
                </c:pt>
                <c:pt idx="62">
                  <c:v>0</c:v>
                </c:pt>
                <c:pt idx="63">
                  <c:v>-1.9774634422629798E-3</c:v>
                </c:pt>
                <c:pt idx="64">
                  <c:v>0</c:v>
                </c:pt>
                <c:pt idx="65">
                  <c:v>0</c:v>
                </c:pt>
                <c:pt idx="66">
                  <c:v>0</c:v>
                </c:pt>
                <c:pt idx="67">
                  <c:v>-2.3412670620104182E-3</c:v>
                </c:pt>
                <c:pt idx="68">
                  <c:v>-2.5583377023792623E-3</c:v>
                </c:pt>
                <c:pt idx="69">
                  <c:v>-7.9696098354056361E-3</c:v>
                </c:pt>
                <c:pt idx="70">
                  <c:v>-1.0605473625683901E-2</c:v>
                </c:pt>
                <c:pt idx="71">
                  <c:v>-1.4574773068048353E-2</c:v>
                </c:pt>
                <c:pt idx="72">
                  <c:v>0</c:v>
                </c:pt>
                <c:pt idx="73">
                  <c:v>-4.4009850294459609E-3</c:v>
                </c:pt>
                <c:pt idx="74">
                  <c:v>-2.3244593885278055E-4</c:v>
                </c:pt>
                <c:pt idx="75">
                  <c:v>0</c:v>
                </c:pt>
                <c:pt idx="76">
                  <c:v>0</c:v>
                </c:pt>
                <c:pt idx="77">
                  <c:v>-5.9637555962889135E-3</c:v>
                </c:pt>
                <c:pt idx="78">
                  <c:v>-1.3329840869731959E-2</c:v>
                </c:pt>
                <c:pt idx="79">
                  <c:v>-7.9824945045465032E-3</c:v>
                </c:pt>
                <c:pt idx="80">
                  <c:v>0</c:v>
                </c:pt>
                <c:pt idx="81">
                  <c:v>-2.8962287081489482E-3</c:v>
                </c:pt>
                <c:pt idx="82">
                  <c:v>-4.4675861559126466E-4</c:v>
                </c:pt>
                <c:pt idx="83">
                  <c:v>0</c:v>
                </c:pt>
                <c:pt idx="84">
                  <c:v>0</c:v>
                </c:pt>
                <c:pt idx="85">
                  <c:v>0</c:v>
                </c:pt>
                <c:pt idx="86">
                  <c:v>-3.3453476534917043E-4</c:v>
                </c:pt>
                <c:pt idx="87">
                  <c:v>0</c:v>
                </c:pt>
                <c:pt idx="88">
                  <c:v>-1.3768899368445681E-3</c:v>
                </c:pt>
                <c:pt idx="89">
                  <c:v>-2.6176034391154142E-3</c:v>
                </c:pt>
                <c:pt idx="90">
                  <c:v>0</c:v>
                </c:pt>
                <c:pt idx="91">
                  <c:v>0</c:v>
                </c:pt>
                <c:pt idx="92">
                  <c:v>0</c:v>
                </c:pt>
                <c:pt idx="93">
                  <c:v>-5.4435841178154263E-3</c:v>
                </c:pt>
                <c:pt idx="94">
                  <c:v>-8.6077612785716538E-3</c:v>
                </c:pt>
                <c:pt idx="95">
                  <c:v>-1.3181572267000846E-2</c:v>
                </c:pt>
                <c:pt idx="96">
                  <c:v>-7.5280423681130847E-3</c:v>
                </c:pt>
                <c:pt idx="97">
                  <c:v>-4.7387672039789445E-3</c:v>
                </c:pt>
                <c:pt idx="98">
                  <c:v>-9.897422655282958E-4</c:v>
                </c:pt>
                <c:pt idx="99">
                  <c:v>0</c:v>
                </c:pt>
                <c:pt idx="100">
                  <c:v>0</c:v>
                </c:pt>
                <c:pt idx="101">
                  <c:v>-1.4942913265427323E-5</c:v>
                </c:pt>
                <c:pt idx="102">
                  <c:v>0</c:v>
                </c:pt>
                <c:pt idx="103">
                  <c:v>-3.7075083650808549E-3</c:v>
                </c:pt>
                <c:pt idx="104">
                  <c:v>0</c:v>
                </c:pt>
                <c:pt idx="105">
                  <c:v>-2.8970005086300567E-3</c:v>
                </c:pt>
                <c:pt idx="106">
                  <c:v>-2.9846532860107581E-2</c:v>
                </c:pt>
                <c:pt idx="107">
                  <c:v>-1.4960407409588322E-2</c:v>
                </c:pt>
                <c:pt idx="108">
                  <c:v>-1.6163776952679114E-2</c:v>
                </c:pt>
                <c:pt idx="109">
                  <c:v>-1.179599135571735E-2</c:v>
                </c:pt>
                <c:pt idx="110">
                  <c:v>-1.852594637082771E-2</c:v>
                </c:pt>
                <c:pt idx="111">
                  <c:v>-1.2954792051760882E-2</c:v>
                </c:pt>
                <c:pt idx="112">
                  <c:v>-2.689010366447581E-3</c:v>
                </c:pt>
                <c:pt idx="113">
                  <c:v>-2.7038669224585758E-3</c:v>
                </c:pt>
                <c:pt idx="114">
                  <c:v>-7.8887548901679823E-3</c:v>
                </c:pt>
                <c:pt idx="115">
                  <c:v>-2.0056153578274401E-3</c:v>
                </c:pt>
                <c:pt idx="116">
                  <c:v>0</c:v>
                </c:pt>
                <c:pt idx="117">
                  <c:v>0</c:v>
                </c:pt>
                <c:pt idx="118">
                  <c:v>0</c:v>
                </c:pt>
                <c:pt idx="119">
                  <c:v>0</c:v>
                </c:pt>
                <c:pt idx="120">
                  <c:v>-1.099812325610074E-2</c:v>
                </c:pt>
                <c:pt idx="121">
                  <c:v>-7.7539679022359184E-3</c:v>
                </c:pt>
                <c:pt idx="122">
                  <c:v>-5.8918515146452691E-3</c:v>
                </c:pt>
                <c:pt idx="123">
                  <c:v>-1.7675555347866367E-2</c:v>
                </c:pt>
                <c:pt idx="124">
                  <c:v>-1.4271374454872723E-2</c:v>
                </c:pt>
                <c:pt idx="125">
                  <c:v>-2.4847611979471492E-2</c:v>
                </c:pt>
                <c:pt idx="126">
                  <c:v>-2.3887458744699473E-2</c:v>
                </c:pt>
                <c:pt idx="127">
                  <c:v>-8.6559302511241727E-3</c:v>
                </c:pt>
                <c:pt idx="128">
                  <c:v>-6.3864768584153261E-3</c:v>
                </c:pt>
                <c:pt idx="129">
                  <c:v>-5.8336606287613217E-3</c:v>
                </c:pt>
                <c:pt idx="130">
                  <c:v>-2.233084551291252E-2</c:v>
                </c:pt>
                <c:pt idx="131">
                  <c:v>-2.2490871052041343E-2</c:v>
                </c:pt>
                <c:pt idx="132">
                  <c:v>-3.1597782879574647E-2</c:v>
                </c:pt>
                <c:pt idx="133">
                  <c:v>-3.9729993549882353E-2</c:v>
                </c:pt>
                <c:pt idx="134">
                  <c:v>-3.6020308697154634E-2</c:v>
                </c:pt>
                <c:pt idx="135">
                  <c:v>-5.0713568883529694E-2</c:v>
                </c:pt>
                <c:pt idx="136">
                  <c:v>-4.1257510132831764E-2</c:v>
                </c:pt>
                <c:pt idx="137">
                  <c:v>-2.7146162021017873E-2</c:v>
                </c:pt>
                <c:pt idx="138">
                  <c:v>-1.7995606426123644E-2</c:v>
                </c:pt>
                <c:pt idx="139">
                  <c:v>-1.1216340485043703E-2</c:v>
                </c:pt>
                <c:pt idx="140">
                  <c:v>-5.8191127063077393E-3</c:v>
                </c:pt>
                <c:pt idx="141">
                  <c:v>-1.0358021099585999E-2</c:v>
                </c:pt>
                <c:pt idx="142">
                  <c:v>-8.5250005569025115E-3</c:v>
                </c:pt>
                <c:pt idx="143">
                  <c:v>-5.0917238190018891E-3</c:v>
                </c:pt>
                <c:pt idx="144">
                  <c:v>-4.364334931695856E-3</c:v>
                </c:pt>
                <c:pt idx="145">
                  <c:v>-2.4731226991982279E-3</c:v>
                </c:pt>
                <c:pt idx="146">
                  <c:v>-5.4699665870734911E-3</c:v>
                </c:pt>
                <c:pt idx="147">
                  <c:v>-6.3282851686010033E-3</c:v>
                </c:pt>
                <c:pt idx="148">
                  <c:v>0</c:v>
                </c:pt>
                <c:pt idx="149">
                  <c:v>0</c:v>
                </c:pt>
                <c:pt idx="150">
                  <c:v>-1.0752064303857467E-2</c:v>
                </c:pt>
                <c:pt idx="151">
                  <c:v>-1.2246615697113472E-2</c:v>
                </c:pt>
                <c:pt idx="152">
                  <c:v>-1.4945513932560949E-2</c:v>
                </c:pt>
                <c:pt idx="153">
                  <c:v>-2.5784639521552251E-2</c:v>
                </c:pt>
                <c:pt idx="154">
                  <c:v>-1.8427964536068545E-2</c:v>
                </c:pt>
                <c:pt idx="155">
                  <c:v>-9.5573405100924103E-3</c:v>
                </c:pt>
                <c:pt idx="156">
                  <c:v>-3.386992304531369E-3</c:v>
                </c:pt>
                <c:pt idx="157">
                  <c:v>0</c:v>
                </c:pt>
                <c:pt idx="158">
                  <c:v>0</c:v>
                </c:pt>
                <c:pt idx="159">
                  <c:v>-1.0139360911431482E-4</c:v>
                </c:pt>
                <c:pt idx="160">
                  <c:v>-3.6646484585435898E-3</c:v>
                </c:pt>
                <c:pt idx="161">
                  <c:v>-4.8813693735819405E-3</c:v>
                </c:pt>
                <c:pt idx="162">
                  <c:v>-1.2254121036622758E-2</c:v>
                </c:pt>
                <c:pt idx="163">
                  <c:v>-1.0443523382216942E-2</c:v>
                </c:pt>
                <c:pt idx="164">
                  <c:v>-3.8529507614543401E-3</c:v>
                </c:pt>
                <c:pt idx="165">
                  <c:v>0</c:v>
                </c:pt>
                <c:pt idx="166">
                  <c:v>-3.223428228733621E-3</c:v>
                </c:pt>
                <c:pt idx="167">
                  <c:v>-3.3246122530574264E-3</c:v>
                </c:pt>
                <c:pt idx="168">
                  <c:v>0</c:v>
                </c:pt>
                <c:pt idx="169">
                  <c:v>0</c:v>
                </c:pt>
                <c:pt idx="170">
                  <c:v>-1.9995398141653179E-3</c:v>
                </c:pt>
                <c:pt idx="171">
                  <c:v>-6.9048847996417365E-3</c:v>
                </c:pt>
                <c:pt idx="172">
                  <c:v>-4.2004716657110617E-3</c:v>
                </c:pt>
                <c:pt idx="173">
                  <c:v>-5.0348120312278108E-3</c:v>
                </c:pt>
                <c:pt idx="174">
                  <c:v>-2.5289141886515685E-2</c:v>
                </c:pt>
                <c:pt idx="175">
                  <c:v>-1.4039933060036546E-2</c:v>
                </c:pt>
                <c:pt idx="176">
                  <c:v>-8.8900392984321095E-3</c:v>
                </c:pt>
                <c:pt idx="177">
                  <c:v>-8.5304103771735168E-3</c:v>
                </c:pt>
                <c:pt idx="178">
                  <c:v>-3.4955983459457052E-3</c:v>
                </c:pt>
                <c:pt idx="179">
                  <c:v>0</c:v>
                </c:pt>
                <c:pt idx="180">
                  <c:v>-1.0064784377505947E-4</c:v>
                </c:pt>
                <c:pt idx="181">
                  <c:v>-2.0848604157226E-3</c:v>
                </c:pt>
                <c:pt idx="182">
                  <c:v>-5.0611792736437308E-3</c:v>
                </c:pt>
                <c:pt idx="183">
                  <c:v>-1.1502633352776515E-4</c:v>
                </c:pt>
                <c:pt idx="184">
                  <c:v>-8.5694974989335114E-3</c:v>
                </c:pt>
                <c:pt idx="185">
                  <c:v>-1.3371867126016119E-2</c:v>
                </c:pt>
                <c:pt idx="186">
                  <c:v>-2.5694114799294496E-2</c:v>
                </c:pt>
                <c:pt idx="187">
                  <c:v>-7.0022571685800054E-3</c:v>
                </c:pt>
                <c:pt idx="188">
                  <c:v>-2.2142660312499209E-3</c:v>
                </c:pt>
                <c:pt idx="189">
                  <c:v>-4.8455043040938756E-3</c:v>
                </c:pt>
                <c:pt idx="190">
                  <c:v>-5.0755577633964368E-3</c:v>
                </c:pt>
                <c:pt idx="191">
                  <c:v>-2.0446015951112628E-2</c:v>
                </c:pt>
                <c:pt idx="192">
                  <c:v>-1.9755855573204941E-2</c:v>
                </c:pt>
                <c:pt idx="193">
                  <c:v>-1.8174236753098729E-2</c:v>
                </c:pt>
                <c:pt idx="194">
                  <c:v>-1.3228083812982943E-2</c:v>
                </c:pt>
                <c:pt idx="195">
                  <c:v>-1.5830565106321307E-2</c:v>
                </c:pt>
                <c:pt idx="196">
                  <c:v>-8.7132808119666869E-3</c:v>
                </c:pt>
                <c:pt idx="197">
                  <c:v>-1.8835640943747848E-2</c:v>
                </c:pt>
                <c:pt idx="198">
                  <c:v>-1.1703978159640522E-2</c:v>
                </c:pt>
                <c:pt idx="199">
                  <c:v>-3.3645341200095728E-3</c:v>
                </c:pt>
                <c:pt idx="200">
                  <c:v>-8.9001995942579806E-3</c:v>
                </c:pt>
                <c:pt idx="201">
                  <c:v>-1.3659433752082473E-2</c:v>
                </c:pt>
                <c:pt idx="202">
                  <c:v>-1.3098678197455442E-2</c:v>
                </c:pt>
                <c:pt idx="203">
                  <c:v>-2.1797581311916274E-2</c:v>
                </c:pt>
                <c:pt idx="204">
                  <c:v>-1.489597277935854E-2</c:v>
                </c:pt>
                <c:pt idx="205">
                  <c:v>-2.0388502784348651E-2</c:v>
                </c:pt>
                <c:pt idx="206">
                  <c:v>-3.3228371335243152E-2</c:v>
                </c:pt>
                <c:pt idx="207">
                  <c:v>-2.4759521680084703E-2</c:v>
                </c:pt>
                <c:pt idx="208">
                  <c:v>-2.6326762010438386E-2</c:v>
                </c:pt>
                <c:pt idx="209">
                  <c:v>-2.7548921755714537E-2</c:v>
                </c:pt>
                <c:pt idx="210">
                  <c:v>-4.2315489711792421E-2</c:v>
                </c:pt>
                <c:pt idx="211">
                  <c:v>-4.7736128060266211E-2</c:v>
                </c:pt>
                <c:pt idx="212">
                  <c:v>-3.8045118659831616E-2</c:v>
                </c:pt>
                <c:pt idx="213">
                  <c:v>-3.551452902300975E-2</c:v>
                </c:pt>
                <c:pt idx="214">
                  <c:v>-4.8972666295295071E-2</c:v>
                </c:pt>
                <c:pt idx="215">
                  <c:v>-5.1316337942072493E-2</c:v>
                </c:pt>
                <c:pt idx="216">
                  <c:v>-6.4879438427226835E-2</c:v>
                </c:pt>
                <c:pt idx="217">
                  <c:v>-5.5060651478730759E-2</c:v>
                </c:pt>
                <c:pt idx="218">
                  <c:v>-5.8232652954617228E-2</c:v>
                </c:pt>
                <c:pt idx="219">
                  <c:v>-5.2984432100406036E-2</c:v>
                </c:pt>
                <c:pt idx="220">
                  <c:v>-6.9896968855593808E-2</c:v>
                </c:pt>
                <c:pt idx="221">
                  <c:v>-8.5756977819519326E-2</c:v>
                </c:pt>
                <c:pt idx="222">
                  <c:v>-8.8813634478607212E-2</c:v>
                </c:pt>
                <c:pt idx="223">
                  <c:v>-6.2327419302867296E-2</c:v>
                </c:pt>
                <c:pt idx="224">
                  <c:v>-5.5262505700375192E-2</c:v>
                </c:pt>
                <c:pt idx="225">
                  <c:v>-5.4411832923004416E-2</c:v>
                </c:pt>
                <c:pt idx="226">
                  <c:v>-4.9942193543418049E-2</c:v>
                </c:pt>
                <c:pt idx="227">
                  <c:v>-4.9524066205782605E-2</c:v>
                </c:pt>
                <c:pt idx="228">
                  <c:v>-2.5315924630011852E-2</c:v>
                </c:pt>
                <c:pt idx="229">
                  <c:v>-1.9692830744464707E-2</c:v>
                </c:pt>
                <c:pt idx="230">
                  <c:v>-2.0341649300191233E-2</c:v>
                </c:pt>
                <c:pt idx="231">
                  <c:v>-1.0767970879639082E-2</c:v>
                </c:pt>
                <c:pt idx="232">
                  <c:v>0</c:v>
                </c:pt>
                <c:pt idx="233">
                  <c:v>0</c:v>
                </c:pt>
                <c:pt idx="234">
                  <c:v>0</c:v>
                </c:pt>
                <c:pt idx="235">
                  <c:v>0</c:v>
                </c:pt>
                <c:pt idx="236">
                  <c:v>-1.999605874900741E-3</c:v>
                </c:pt>
                <c:pt idx="237">
                  <c:v>-8.5335283053919082E-3</c:v>
                </c:pt>
                <c:pt idx="238">
                  <c:v>0</c:v>
                </c:pt>
                <c:pt idx="239">
                  <c:v>-3.8807105792604372E-3</c:v>
                </c:pt>
                <c:pt idx="240">
                  <c:v>0</c:v>
                </c:pt>
                <c:pt idx="241">
                  <c:v>0</c:v>
                </c:pt>
                <c:pt idx="242">
                  <c:v>-4.865976156728985E-3</c:v>
                </c:pt>
                <c:pt idx="243">
                  <c:v>-5.0197855690575343E-3</c:v>
                </c:pt>
                <c:pt idx="244">
                  <c:v>0</c:v>
                </c:pt>
                <c:pt idx="245">
                  <c:v>0</c:v>
                </c:pt>
                <c:pt idx="246">
                  <c:v>-3.6633591968508196E-3</c:v>
                </c:pt>
                <c:pt idx="247">
                  <c:v>0</c:v>
                </c:pt>
                <c:pt idx="248">
                  <c:v>0</c:v>
                </c:pt>
                <c:pt idx="249">
                  <c:v>-3.0661052141910243E-3</c:v>
                </c:pt>
                <c:pt idx="250">
                  <c:v>0</c:v>
                </c:pt>
                <c:pt idx="251">
                  <c:v>0</c:v>
                </c:pt>
              </c:numCache>
            </c:numRef>
          </c:val>
          <c:smooth val="0"/>
          <c:extLst>
            <c:ext xmlns:c16="http://schemas.microsoft.com/office/drawing/2014/chart" uri="{C3380CC4-5D6E-409C-BE32-E72D297353CC}">
              <c16:uniqueId val="{00000001-B9A1-42FD-AADD-841B66573497}"/>
            </c:ext>
          </c:extLst>
        </c:ser>
        <c:dLbls>
          <c:showLegendKey val="0"/>
          <c:showVal val="0"/>
          <c:showCatName val="0"/>
          <c:showSerName val="0"/>
          <c:showPercent val="0"/>
          <c:showBubbleSize val="0"/>
        </c:dLbls>
        <c:smooth val="0"/>
        <c:axId val="2118791784"/>
        <c:axId val="2140495176"/>
      </c:lineChart>
      <c:catAx>
        <c:axId val="2118791784"/>
        <c:scaling>
          <c:orientation val="minMax"/>
        </c:scaling>
        <c:delete val="0"/>
        <c:axPos val="b"/>
        <c:numFmt formatCode="General" sourceLinked="0"/>
        <c:majorTickMark val="none"/>
        <c:minorTickMark val="none"/>
        <c:tickLblPos val="low"/>
        <c:txPr>
          <a:bodyPr/>
          <a:lstStyle/>
          <a:p>
            <a:pPr>
              <a:defRPr sz="900">
                <a:solidFill>
                  <a:srgbClr val="63666A"/>
                </a:solidFill>
                <a:latin typeface="Arial"/>
              </a:defRPr>
            </a:pPr>
            <a:endParaRPr lang="en-US"/>
          </a:p>
        </c:txPr>
        <c:crossAx val="2140495176"/>
        <c:crosses val="autoZero"/>
        <c:auto val="1"/>
        <c:lblAlgn val="ctr"/>
        <c:lblOffset val="100"/>
        <c:noMultiLvlLbl val="0"/>
      </c:catAx>
      <c:valAx>
        <c:axId val="2140495176"/>
        <c:scaling>
          <c:orientation val="minMax"/>
        </c:scaling>
        <c:delete val="0"/>
        <c:axPos val="l"/>
        <c:majorGridlines/>
        <c:numFmt formatCode="0%" sourceLinked="0"/>
        <c:majorTickMark val="none"/>
        <c:minorTickMark val="none"/>
        <c:tickLblPos val="nextTo"/>
        <c:txPr>
          <a:bodyPr/>
          <a:lstStyle/>
          <a:p>
            <a:pPr>
              <a:defRPr sz="900">
                <a:solidFill>
                  <a:srgbClr val="63666A"/>
                </a:solidFill>
                <a:latin typeface="Arial"/>
              </a:defRPr>
            </a:pPr>
            <a:endParaRPr lang="en-US"/>
          </a:p>
        </c:txPr>
        <c:crossAx val="2118791784"/>
        <c:crosses val="autoZero"/>
        <c:crossBetween val="between"/>
      </c:valAx>
    </c:plotArea>
    <c:legend>
      <c:legendPos val="b"/>
      <c:overlay val="0"/>
      <c:txPr>
        <a:bodyPr/>
        <a:lstStyle/>
        <a:p>
          <a:pPr>
            <a:defRPr sz="1000">
              <a:solidFill>
                <a:srgbClr val="63666A"/>
              </a:solidFill>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0"/>
    <c:plotArea>
      <c:layout/>
      <c:lineChart>
        <c:grouping val="standard"/>
        <c:varyColors val="0"/>
        <c:ser>
          <c:idx val="0"/>
          <c:order val="0"/>
          <c:tx>
            <c:strRef>
              <c:f>Sheet1!$B$1</c:f>
              <c:strCache>
                <c:ptCount val="1"/>
                <c:pt idx="0">
                  <c:v>DRAM</c:v>
                </c:pt>
              </c:strCache>
            </c:strRef>
          </c:tx>
          <c:spPr>
            <a:ln w="31750">
              <a:solidFill>
                <a:srgbClr val="015A84"/>
              </a:solidFill>
            </a:ln>
          </c:spPr>
          <c:marker>
            <c:symbol val="none"/>
          </c:marker>
          <c:cat>
            <c:strRef>
              <c:f>Sheet1!$A$2:$A$21</c:f>
              <c:strCache>
                <c:ptCount val="20"/>
                <c:pt idx="0">
                  <c:v>Apr 14</c:v>
                </c:pt>
                <c:pt idx="3">
                  <c:v>Apr 17</c:v>
                </c:pt>
                <c:pt idx="6">
                  <c:v>Apr 22</c:v>
                </c:pt>
                <c:pt idx="9">
                  <c:v>Apr 27</c:v>
                </c:pt>
                <c:pt idx="12">
                  <c:v>Apr 30</c:v>
                </c:pt>
                <c:pt idx="15">
                  <c:v>May 05</c:v>
                </c:pt>
                <c:pt idx="18">
                  <c:v>May 08</c:v>
                </c:pt>
              </c:strCache>
            </c:strRef>
          </c:cat>
          <c:val>
            <c:numRef>
              <c:f>Sheet1!$B$2:$B$21</c:f>
              <c:numCache>
                <c:formatCode>General</c:formatCode>
                <c:ptCount val="20"/>
                <c:pt idx="0">
                  <c:v>0</c:v>
                </c:pt>
                <c:pt idx="1">
                  <c:v>-3.0924936744447608E-2</c:v>
                </c:pt>
                <c:pt idx="2">
                  <c:v>-1.4900196795052043E-2</c:v>
                </c:pt>
                <c:pt idx="3">
                  <c:v>5.6227157717186188E-4</c:v>
                </c:pt>
                <c:pt idx="4">
                  <c:v>-1.4056789429294347E-2</c:v>
                </c:pt>
                <c:pt idx="5">
                  <c:v>-1.7992690469496784E-2</c:v>
                </c:pt>
                <c:pt idx="6">
                  <c:v>4.863649142535835E-2</c:v>
                </c:pt>
                <c:pt idx="7">
                  <c:v>2.2209727298285048E-2</c:v>
                </c:pt>
                <c:pt idx="8">
                  <c:v>4.582513353949965E-2</c:v>
                </c:pt>
                <c:pt idx="9">
                  <c:v>8.4340736575766101E-2</c:v>
                </c:pt>
                <c:pt idx="10">
                  <c:v>4.9479898791116056E-2</c:v>
                </c:pt>
                <c:pt idx="11">
                  <c:v>7.4782119763845842E-2</c:v>
                </c:pt>
                <c:pt idx="12">
                  <c:v>0.10570705650829344</c:v>
                </c:pt>
                <c:pt idx="13">
                  <c:v>0.13606972167556919</c:v>
                </c:pt>
                <c:pt idx="14">
                  <c:v>0.19398369412426197</c:v>
                </c:pt>
                <c:pt idx="15">
                  <c:v>0.30137756536407079</c:v>
                </c:pt>
                <c:pt idx="16">
                  <c:v>0.36856901883609777</c:v>
                </c:pt>
                <c:pt idx="17">
                  <c:v>0.30868709586730381</c:v>
                </c:pt>
                <c:pt idx="18">
                  <c:v>0.48439696373348318</c:v>
                </c:pt>
                <c:pt idx="19">
                  <c:v>0.54849592353106547</c:v>
                </c:pt>
              </c:numCache>
            </c:numRef>
          </c:val>
          <c:smooth val="0"/>
          <c:extLst>
            <c:ext xmlns:c16="http://schemas.microsoft.com/office/drawing/2014/chart" uri="{C3380CC4-5D6E-409C-BE32-E72D297353CC}">
              <c16:uniqueId val="{00000000-AF33-4574-A83A-88D433E15897}"/>
            </c:ext>
          </c:extLst>
        </c:ser>
        <c:ser>
          <c:idx val="1"/>
          <c:order val="1"/>
          <c:tx>
            <c:strRef>
              <c:f>Sheet1!$C$1</c:f>
              <c:strCache>
                <c:ptCount val="1"/>
                <c:pt idx="0">
                  <c:v>S&amp;P 500 (SPY)</c:v>
                </c:pt>
              </c:strCache>
            </c:strRef>
          </c:tx>
          <c:spPr>
            <a:ln w="31750">
              <a:solidFill>
                <a:srgbClr val="80AFC1"/>
              </a:solidFill>
            </a:ln>
          </c:spPr>
          <c:marker>
            <c:symbol val="none"/>
          </c:marker>
          <c:cat>
            <c:strRef>
              <c:f>Sheet1!$A$2:$A$21</c:f>
              <c:strCache>
                <c:ptCount val="20"/>
                <c:pt idx="0">
                  <c:v>Apr 14</c:v>
                </c:pt>
                <c:pt idx="3">
                  <c:v>Apr 17</c:v>
                </c:pt>
                <c:pt idx="6">
                  <c:v>Apr 22</c:v>
                </c:pt>
                <c:pt idx="9">
                  <c:v>Apr 27</c:v>
                </c:pt>
                <c:pt idx="12">
                  <c:v>Apr 30</c:v>
                </c:pt>
                <c:pt idx="15">
                  <c:v>May 05</c:v>
                </c:pt>
                <c:pt idx="18">
                  <c:v>May 08</c:v>
                </c:pt>
              </c:strCache>
            </c:strRef>
          </c:cat>
          <c:val>
            <c:numRef>
              <c:f>Sheet1!$C$2:$C$21</c:f>
              <c:numCache>
                <c:formatCode>General</c:formatCode>
                <c:ptCount val="20"/>
                <c:pt idx="0">
                  <c:v>0</c:v>
                </c:pt>
                <c:pt idx="1">
                  <c:v>7.8910232929196196E-3</c:v>
                </c:pt>
                <c:pt idx="2">
                  <c:v>1.0367767714605423E-2</c:v>
                </c:pt>
                <c:pt idx="3">
                  <c:v>2.2578693958200641E-2</c:v>
                </c:pt>
                <c:pt idx="4">
                  <c:v>2.0533939594213499E-2</c:v>
                </c:pt>
                <c:pt idx="5">
                  <c:v>1.3852489728817646E-2</c:v>
                </c:pt>
                <c:pt idx="6">
                  <c:v>2.4119459525924578E-2</c:v>
                </c:pt>
                <c:pt idx="7">
                  <c:v>2.0145148304915837E-2</c:v>
                </c:pt>
                <c:pt idx="8">
                  <c:v>2.8050571187302517E-2</c:v>
                </c:pt>
                <c:pt idx="9">
                  <c:v>2.9821731768957374E-2</c:v>
                </c:pt>
                <c:pt idx="10">
                  <c:v>2.4810643776488277E-2</c:v>
                </c:pt>
                <c:pt idx="11">
                  <c:v>2.4652247501121726E-2</c:v>
                </c:pt>
                <c:pt idx="12">
                  <c:v>3.4847219350893535E-2</c:v>
                </c:pt>
                <c:pt idx="13">
                  <c:v>3.7712755061876997E-2</c:v>
                </c:pt>
                <c:pt idx="14">
                  <c:v>3.3911240496931665E-2</c:v>
                </c:pt>
                <c:pt idx="15">
                  <c:v>4.2205454668615999E-2</c:v>
                </c:pt>
                <c:pt idx="16">
                  <c:v>5.6691530290129473E-2</c:v>
                </c:pt>
                <c:pt idx="17">
                  <c:v>5.3451602879315413E-2</c:v>
                </c:pt>
                <c:pt idx="18">
                  <c:v>6.2149007929764286E-2</c:v>
                </c:pt>
                <c:pt idx="19">
                  <c:v>6.4568153202352416E-2</c:v>
                </c:pt>
              </c:numCache>
            </c:numRef>
          </c:val>
          <c:smooth val="0"/>
          <c:extLst>
            <c:ext xmlns:c16="http://schemas.microsoft.com/office/drawing/2014/chart" uri="{C3380CC4-5D6E-409C-BE32-E72D297353CC}">
              <c16:uniqueId val="{00000001-AF33-4574-A83A-88D433E15897}"/>
            </c:ext>
          </c:extLst>
        </c:ser>
        <c:dLbls>
          <c:showLegendKey val="0"/>
          <c:showVal val="0"/>
          <c:showCatName val="0"/>
          <c:showSerName val="0"/>
          <c:showPercent val="0"/>
          <c:showBubbleSize val="0"/>
        </c:dLbls>
        <c:smooth val="0"/>
        <c:axId val="2118791784"/>
        <c:axId val="2140495176"/>
      </c:lineChart>
      <c:catAx>
        <c:axId val="2118791784"/>
        <c:scaling>
          <c:orientation val="minMax"/>
        </c:scaling>
        <c:delete val="0"/>
        <c:axPos val="b"/>
        <c:numFmt formatCode="General" sourceLinked="0"/>
        <c:majorTickMark val="none"/>
        <c:minorTickMark val="none"/>
        <c:tickLblPos val="low"/>
        <c:txPr>
          <a:bodyPr/>
          <a:lstStyle/>
          <a:p>
            <a:pPr>
              <a:defRPr sz="900">
                <a:solidFill>
                  <a:srgbClr val="63666A"/>
                </a:solidFill>
                <a:latin typeface="Arial"/>
              </a:defRPr>
            </a:pPr>
            <a:endParaRPr lang="en-US"/>
          </a:p>
        </c:txPr>
        <c:crossAx val="2140495176"/>
        <c:crosses val="autoZero"/>
        <c:auto val="1"/>
        <c:lblAlgn val="ctr"/>
        <c:lblOffset val="100"/>
        <c:noMultiLvlLbl val="0"/>
      </c:catAx>
      <c:valAx>
        <c:axId val="2140495176"/>
        <c:scaling>
          <c:orientation val="minMax"/>
        </c:scaling>
        <c:delete val="0"/>
        <c:axPos val="l"/>
        <c:majorGridlines/>
        <c:numFmt formatCode="0%" sourceLinked="0"/>
        <c:majorTickMark val="none"/>
        <c:minorTickMark val="none"/>
        <c:tickLblPos val="nextTo"/>
        <c:txPr>
          <a:bodyPr/>
          <a:lstStyle/>
          <a:p>
            <a:pPr>
              <a:defRPr sz="900">
                <a:solidFill>
                  <a:srgbClr val="63666A"/>
                </a:solidFill>
                <a:latin typeface="Arial"/>
              </a:defRPr>
            </a:pPr>
            <a:endParaRPr lang="en-US"/>
          </a:p>
        </c:txPr>
        <c:crossAx val="2118791784"/>
        <c:crosses val="autoZero"/>
        <c:crossBetween val="between"/>
      </c:valAx>
    </c:plotArea>
    <c:legend>
      <c:legendPos val="b"/>
      <c:overlay val="0"/>
      <c:txPr>
        <a:bodyPr/>
        <a:lstStyle/>
        <a:p>
          <a:pPr>
            <a:defRPr sz="1000">
              <a:solidFill>
                <a:srgbClr val="63666A"/>
              </a:solidFill>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885F0A95-2371-406B-8590-1FB0126D4F0A}" type="datetimeFigureOut">
              <a:t>5/13/2026</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21B041F9-0D41-4219-8923-2D1FDAC5C699}" type="slidenum">
              <a:t>‹#›</a:t>
            </a:fld>
            <a:endParaRPr lang="en-US"/>
          </a:p>
        </p:txBody>
      </p:sp>
    </p:spTree>
    <p:extLst>
      <p:ext uri="{BB962C8B-B14F-4D97-AF65-F5344CB8AC3E}">
        <p14:creationId xmlns:p14="http://schemas.microsoft.com/office/powerpoint/2010/main" val="62520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SMH</a:t>
            </a:r>
          </a:p>
          <a:p>
            <a:endParaRPr lang="en-US" dirty="0"/>
          </a:p>
          <a:p>
            <a:r>
              <a:rPr lang="en-US" dirty="0"/>
              <a:t>As the foundation of our AI exposure, SMH has done exactly what we asked it to. Up 66% since we added it in November, while the broader market has returned about 13% over the same stretch.</a:t>
            </a:r>
          </a:p>
          <a:p>
            <a:endParaRPr lang="en-US" dirty="0"/>
          </a:p>
          <a:p>
            <a:r>
              <a:rPr lang="en-US" dirty="0"/>
              <a:t>Semiconductor chips sit underneath everything else in the AI stack. The models, the applications, the cloud platforms, all of it runs on chips. So - when companies like Microsoft, Meta, and Google commit another $725 billion to AI infrastructure, those dollars flow straight to the companies inside this ETF.</a:t>
            </a:r>
          </a:p>
          <a:p>
            <a:endParaRPr lang="en-US" dirty="0"/>
          </a:p>
          <a:p>
            <a:r>
              <a:rPr lang="en-US" dirty="0"/>
              <a:t>And the earnings have followed. Global chip sales were up nearly 80% year over year in March, and the industry is on pace to cross $1 trillion in revenue this year.</a:t>
            </a:r>
          </a:p>
          <a:p>
            <a:endParaRPr lang="en-US" dirty="0"/>
          </a:p>
          <a:p>
            <a:r>
              <a:rPr lang="en-US" dirty="0"/>
              <a:t>The names in here are putting up real numbers &amp; continue to justify their valuations.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NLR --</a:t>
            </a:r>
          </a:p>
          <a:p>
            <a:endParaRPr lang="en-US" dirty="0"/>
          </a:p>
          <a:p>
            <a:r>
              <a:rPr lang="en-US" dirty="0"/>
              <a:t>NLR was the energy side of the AI trade. The thesis was simple.</a:t>
            </a:r>
          </a:p>
          <a:p>
            <a:endParaRPr lang="en-US" dirty="0"/>
          </a:p>
          <a:p>
            <a:r>
              <a:rPr lang="en-US" dirty="0"/>
              <a:t>AI data centers need an enormous amount of power - - and nuclear is the only source that can deliver it at scale without carbon. Layer in a more friendly administration on permitting and licensing - - the setup looked compelling.</a:t>
            </a:r>
          </a:p>
          <a:p>
            <a:endParaRPr lang="en-US" dirty="0"/>
          </a:p>
          <a:p>
            <a:r>
              <a:rPr lang="en-US" dirty="0"/>
              <a:t>&amp; the trade worked. We bought in November and sold in April for about a 20% gain.</a:t>
            </a:r>
          </a:p>
          <a:p>
            <a:endParaRPr lang="en-US" dirty="0"/>
          </a:p>
          <a:p>
            <a:r>
              <a:rPr lang="en-US" dirty="0"/>
              <a:t>The reason we exited rather than ride it further is that the story is still ahead of the earnings. The capacity isn't online yet, and the cash flows haven't shown up in a meaningful way. We still like the theme long term, but right now we'd rather have that capital working in places where the numbers are already there.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lets talk Bitcoin.</a:t>
            </a:r>
          </a:p>
          <a:p>
            <a:endParaRPr lang="en-US" dirty="0"/>
          </a:p>
          <a:p>
            <a:r>
              <a:rPr lang="en-US" dirty="0"/>
              <a:t>HODL has been the most volatile piece of the November trade. We added it as the digital asset leg of our innovation theme alongside SMH and NLR. It worked early, sold off hard into the spring, and has now recovered most of that drawdown. Up almost 10% in the last month.</a:t>
            </a:r>
          </a:p>
          <a:p>
            <a:endParaRPr lang="en-US" dirty="0"/>
          </a:p>
          <a:p>
            <a:r>
              <a:rPr lang="en-US" dirty="0"/>
              <a:t>What gives us conviction to stay with the position is the institutional adoption story. Last month, Morgan Stanley, the biggest wealth platform in the country at $8 trillion in assets, is now formally recommending a 1 to 4% bitcoin allocation for their clients.</a:t>
            </a:r>
          </a:p>
          <a:p>
            <a:endParaRPr lang="en-US" dirty="0"/>
          </a:p>
          <a:p>
            <a:r>
              <a:rPr lang="en-US" dirty="0"/>
              <a:t>That's a structural shift, not a fad. Bitcoin is now being treated like a normal portfolio holding by the most established players in wealth management.</a:t>
            </a:r>
          </a:p>
          <a:p>
            <a:endParaRPr lang="en-US" dirty="0"/>
          </a:p>
          <a:p>
            <a:r>
              <a:rPr lang="en-US" dirty="0"/>
              <a:t>That kind of slow-moving, durable demand is what gives this position a reason to be there.</a:t>
            </a:r>
          </a:p>
          <a:p>
            <a:endParaRPr lang="en-US" dirty="0"/>
          </a:p>
          <a:p>
            <a:r>
              <a:rPr lang="en-US" dirty="0"/>
              <a:t>Now passing it off to Casey</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041F9-0D41-4219-8923-2D1FDAC5C699}" type="slidenum">
              <a:rPr lang="en-US" smtClean="0"/>
              <a:t>13</a:t>
            </a:fld>
            <a:endParaRPr lang="en-US"/>
          </a:p>
        </p:txBody>
      </p:sp>
    </p:spTree>
    <p:extLst>
      <p:ext uri="{BB962C8B-B14F-4D97-AF65-F5344CB8AC3E}">
        <p14:creationId xmlns:p14="http://schemas.microsoft.com/office/powerpoint/2010/main" val="61875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NLR Trade Exit</a:t>
            </a:r>
            <a:endParaRPr lang="en-US"/>
          </a:p>
          <a:p>
            <a:r>
              <a:rPr lang="en-US"/>
              <a:t>The dark blue line represents NLR, which we bought in November 2025 as the first leg of our AI-themed trade. We exited last month for a gain of +16.9%, while the S&amp;P 500 which is represented by the grey line at the bottom was up just 5.9% over that same period. The dashed line shows where NLR sits today, had we held it. The grey line at the bottom is the S&amp;P 500 comparison.</a:t>
            </a:r>
            <a:endParaRPr lang="en-US">
              <a:ea typeface="Calibri"/>
              <a:cs typeface="Calibri"/>
            </a:endParaRPr>
          </a:p>
          <a:p>
            <a:endParaRPr lang="en-US"/>
          </a:p>
          <a:p>
            <a:r>
              <a:rPr lang="en-US" b="1"/>
              <a:t>Rotating into DRAM</a:t>
            </a:r>
            <a:endParaRPr lang="en-US"/>
          </a:p>
          <a:p>
            <a:r>
              <a:rPr lang="en-US"/>
              <a:t>We rotated those gains directly into a new ETF called DRAM, up 44.5% since we entered last month. Our conviction in nuclear energy as a long-term power source for AI hasn't changed. As a committee, though, we saw a stronger near-term opportunity in hardware and memory. DRAM is represented on the chart in front of you by the yellow line which is up 44.5% since we bought into it last month. For comparison the S&amp;P500 during this same time frame is up only 7%.</a:t>
            </a:r>
            <a:endParaRPr lang="en-US">
              <a:ea typeface="Calibri"/>
              <a:cs typeface="Calibri"/>
            </a:endParaRPr>
          </a:p>
          <a:p>
            <a:r>
              <a:rPr lang="en-US"/>
              <a:t> I'll walk through DRAM in more detail in a couple of slides.</a:t>
            </a:r>
            <a:endParaRPr lang="en-US">
              <a:ea typeface="Calibri"/>
              <a:cs typeface="Calibri"/>
            </a:endParaRPr>
          </a:p>
          <a:p>
            <a:endParaRPr lang="en-US"/>
          </a:p>
          <a:p>
            <a:r>
              <a:rPr lang="en-US" b="1"/>
              <a:t>Adding Microsoft</a:t>
            </a:r>
            <a:endParaRPr lang="en-US"/>
          </a:p>
          <a:p>
            <a:r>
              <a:rPr lang="en-US"/>
              <a:t>The second leg of this AI trade we added MSFT to the portfolio. When we bought it last month, MSFT had a very compelling valuation entry point, and I'll cover the details on the next slide.</a:t>
            </a:r>
            <a:endParaRPr lang="en-US">
              <a:ea typeface="Calibri"/>
              <a:cs typeface="Calibri"/>
            </a:endParaRPr>
          </a:p>
          <a:p>
            <a:endParaRPr lang="en-US"/>
          </a:p>
          <a:p>
            <a:r>
              <a:rPr lang="en-US" b="1"/>
              <a:t>Funding the Trade</a:t>
            </a:r>
            <a:endParaRPr lang="en-US"/>
          </a:p>
          <a:p>
            <a:r>
              <a:rPr lang="en-US"/>
              <a:t>To fund Microsoft, we fully exited GOCT, our buffered ETF that had a solid two-year run in the portfolio. We also trimmed SCHD by 1%. At the time, SCHD was up nearly 13% year-to-date, holding up well as a defensive position. We captured those gains and redeployed into a higher-conviction area of the market.</a:t>
            </a:r>
            <a:endParaRPr lang="en-US">
              <a:ea typeface="Calibri"/>
              <a:cs typeface="Calibri"/>
            </a:endParaRPr>
          </a:p>
          <a:p>
            <a:endParaRPr lang="en-US">
              <a:ea typeface="Calibri"/>
              <a:cs typeface="+mn-lt"/>
            </a:endParaRP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We Bought Microsoft</a:t>
            </a:r>
            <a:endParaRPr lang="en-US"/>
          </a:p>
          <a:p>
            <a:r>
              <a:rPr lang="en-US"/>
              <a:t>At our entry point, MSFT was down 18.5% year-to-date and nearly 30% off its all-time highs. We view that selloff as a rotation story, not a fundamental one. The market has been moving out of software and into hardware, and the returns in SMH and our DRAM holdings support that thesis directly.</a:t>
            </a:r>
            <a:endParaRPr lang="en-US">
              <a:ea typeface="Calibri"/>
              <a:cs typeface="Calibri"/>
            </a:endParaRPr>
          </a:p>
          <a:p>
            <a:endParaRPr lang="en-US"/>
          </a:p>
          <a:p>
            <a:r>
              <a:rPr lang="en-US" b="1"/>
              <a:t>The </a:t>
            </a:r>
            <a:r>
              <a:rPr lang="en-US" b="1" err="1"/>
              <a:t>CapEx</a:t>
            </a:r>
            <a:r>
              <a:rPr lang="en-US" b="1"/>
              <a:t> Debate</a:t>
            </a:r>
            <a:endParaRPr lang="en-US"/>
          </a:p>
          <a:p>
            <a:r>
              <a:rPr lang="en-US"/>
              <a:t>One concern circulating among some investors is Microsoft's capital spending. They've committed roughly $100 billion in 2026 toward AI infrastructure buildout. We see that as a feature, not a flaw. AI isn't going anywhere, and companies that aren't deploying capital to build, integrate, or leverage it today will fall behind. Microsoft is making the right bet at the right scale.</a:t>
            </a:r>
            <a:endParaRPr lang="en-US">
              <a:ea typeface="Calibri"/>
              <a:cs typeface="Calibri"/>
            </a:endParaRPr>
          </a:p>
          <a:p>
            <a:endParaRPr lang="en-US"/>
          </a:p>
          <a:p>
            <a:r>
              <a:rPr lang="en-US" b="1"/>
              <a:t>The Fundamentals Back It Up</a:t>
            </a:r>
            <a:endParaRPr lang="en-US"/>
          </a:p>
          <a:p>
            <a:r>
              <a:rPr lang="en-US"/>
              <a:t>The earnings picture reinforces our conviction. In Q1 2026, MSFT reported 18% year-over-year revenue growth, 40% growth on the cloud side of the business, and net margins of 36%. These aren't the numbers of a company in trouble. They're the numbers of a company that was simply on sale.</a:t>
            </a:r>
            <a:br>
              <a:rPr lang="en-US">
                <a:cs typeface="+mn-lt"/>
              </a:rPr>
            </a:br>
            <a:br>
              <a:rPr lang="en-US">
                <a:cs typeface="+mn-lt"/>
              </a:rPr>
            </a:br>
            <a:br>
              <a:rPr lang="en-US">
                <a:cs typeface="+mn-lt"/>
              </a:rPr>
            </a:br>
            <a:r>
              <a:rPr lang="en-US" b="1"/>
              <a:t>Why Microsoft, and Why Now</a:t>
            </a:r>
            <a:endParaRPr lang="en-US">
              <a:ea typeface="Calibri"/>
              <a:cs typeface="Calibri"/>
            </a:endParaRPr>
          </a:p>
          <a:p>
            <a:r>
              <a:rPr lang="en-US"/>
              <a:t>I want to take a moment to explain how we think about an opportunity like Microsoft, because on the surface it doesn't fit our hardware theme. The best way I can do that is with an analogy most of us can relate to.</a:t>
            </a:r>
          </a:p>
          <a:p>
            <a:endParaRPr lang="en-US"/>
          </a:p>
          <a:p>
            <a:r>
              <a:rPr lang="en-US" b="1"/>
              <a:t>The Amazon Prime Shopper</a:t>
            </a:r>
            <a:endParaRPr lang="en-US"/>
          </a:p>
          <a:p>
            <a:r>
              <a:rPr lang="en-US"/>
              <a:t>Those of you who use  </a:t>
            </a:r>
            <a:r>
              <a:rPr lang="en-US" err="1"/>
              <a:t>Amzon</a:t>
            </a:r>
            <a:r>
              <a:rPr lang="en-US"/>
              <a:t> Prime may now about this feature. Imagine you are in the market for a new Air Fryer, your old one is outdated and you need a new one. So, you do you research and fine the perfect </a:t>
            </a:r>
            <a:r>
              <a:rPr lang="en-US" err="1"/>
              <a:t>airfryer</a:t>
            </a:r>
            <a:r>
              <a:rPr lang="en-US"/>
              <a:t> on Amazon. It’s a  Top-rated brand, stellar reviews, right size, right color. The only thing you don't love is the price. It's $100, no not discounted and at all-time highs. So you do what any disciplined shopper does. You save it for later.</a:t>
            </a:r>
          </a:p>
          <a:p>
            <a:endParaRPr lang="en-US"/>
          </a:p>
          <a:p>
            <a:r>
              <a:rPr lang="en-US"/>
              <a:t>Amazon Prime has a cool feature called a price tracker that gives you full transparency on the price of any product over the past year.  Back in January, you see it was 10% off. In March it dipped to 20% off. But today it's back to $100.</a:t>
            </a:r>
            <a:endParaRPr lang="en-US">
              <a:ea typeface="Calibri"/>
              <a:cs typeface="Calibri"/>
            </a:endParaRPr>
          </a:p>
          <a:p>
            <a:r>
              <a:rPr lang="en-US"/>
              <a:t>A couple months go by. You're in your kitchen one morning making coffee, you glance over at that spot on the counter and think about how great that air fryer would look there. So you decide </a:t>
            </a:r>
            <a:r>
              <a:rPr lang="en-US" err="1"/>
              <a:t>ro</a:t>
            </a:r>
            <a:r>
              <a:rPr lang="en-US"/>
              <a:t> pull up Amazon and today is your lucky day. It's 30% off.</a:t>
            </a:r>
          </a:p>
          <a:p>
            <a:endParaRPr lang="en-US"/>
          </a:p>
          <a:p>
            <a:r>
              <a:rPr lang="en-US"/>
              <a:t>But you're a disciplined shopper. Before you click purchase, you check under the hood one more time. The reviews are still stellar, nothing negative has come out about the top company, and they still have your size and color in stock. Everything checks out. So, you buy it.</a:t>
            </a:r>
            <a:endParaRPr lang="en-US">
              <a:ea typeface="Calibri"/>
              <a:cs typeface="Calibri"/>
            </a:endParaRPr>
          </a:p>
          <a:p>
            <a:r>
              <a:rPr lang="en-US"/>
              <a:t>And I'll tell you this: that air fryer will see $100 again. Eventually it will hit a new all-time high of $110, $115, because over time everything gets more expensive. </a:t>
            </a:r>
            <a:endParaRPr lang="en-US">
              <a:ea typeface="Calibri"/>
              <a:cs typeface="Calibri"/>
            </a:endParaRPr>
          </a:p>
          <a:p>
            <a:endParaRPr lang="en-US"/>
          </a:p>
          <a:p>
            <a:r>
              <a:rPr lang="en-US" b="1"/>
              <a:t>That's Exactly What We Did with Microsoft</a:t>
            </a:r>
            <a:endParaRPr lang="en-US"/>
          </a:p>
          <a:p>
            <a:r>
              <a:rPr lang="en-US"/>
              <a:t>We added MSFT to our watchlist at 15% off its all-time highs. We watched it move to 20% off, then 30% off. As disciplined investors, we went back under the hood one more time. The fundamentals still checked out completely. The selloff had nothing to do with the business, and we saw it for what it was: an opportunity.</a:t>
            </a:r>
          </a:p>
          <a:p>
            <a:endParaRPr lang="en-US"/>
          </a:p>
          <a:p>
            <a:r>
              <a:rPr lang="en-US"/>
              <a:t>We bought it at nearly 30% off its all-time highs with the same confidence you had buying that air fryer. It is only a matter of time before Microsoft reaches those all time  highs again, and when it does, that will be a beautiful thing for the portfolio</a:t>
            </a:r>
            <a:endParaRPr lang="en-US">
              <a:ea typeface="Calibri"/>
              <a:cs typeface="Calibri"/>
            </a:endParaRPr>
          </a:p>
          <a:p>
            <a:endParaRPr lang="en-US">
              <a:cs typeface="+mn-lt"/>
            </a:endParaRPr>
          </a:p>
          <a:p>
            <a:br>
              <a:rPr lang="en-US">
                <a:ea typeface="Calibri"/>
                <a:cs typeface="+mn-lt"/>
              </a:rPr>
            </a:br>
            <a:br>
              <a:rPr lang="en-US">
                <a:ea typeface="Calibri"/>
                <a:cs typeface="+mn-lt"/>
              </a:rPr>
            </a:br>
            <a:br>
              <a:rPr lang="en-US">
                <a:ea typeface="Calibri"/>
                <a:cs typeface="+mn-lt"/>
              </a:rPr>
            </a:br>
            <a:endParaRPr lang="en-US">
              <a:ea typeface="Calibri"/>
              <a:cs typeface="+mn-lt"/>
            </a:endParaRP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DRAM</a:t>
            </a:r>
            <a:endParaRPr lang="en-US"/>
          </a:p>
          <a:p>
            <a:r>
              <a:rPr lang="en-US"/>
              <a:t>Our conviction in the hardware side of AI has been building for months. Two South Korean companies, SK Hynix and Samsung, had been on our watchlist for some time. The challenge was finding the right vehicle. No hardware-themed ETF held either name, until DRAM.</a:t>
            </a:r>
          </a:p>
          <a:p>
            <a:endParaRPr lang="en-US"/>
          </a:p>
          <a:p>
            <a:r>
              <a:rPr lang="en-US" b="1"/>
              <a:t>How We Got In</a:t>
            </a:r>
            <a:endParaRPr lang="en-US"/>
          </a:p>
          <a:p>
            <a:r>
              <a:rPr lang="en-US"/>
              <a:t>While researching those two companies, we came across a new ETF preparing to launch called DRAM, managed by Roundhill Investments. Once it went live on April 2nd, we called Roundhill's portfolio management team directly to walk through their outlook and better understand how the fund is managed. After that call, the committee was aligned. We moved with conviction.</a:t>
            </a:r>
          </a:p>
          <a:p>
            <a:r>
              <a:rPr lang="en-US"/>
              <a:t>We were among the first RIA firms to invest in DRAM when the fund's AUM was just $400 million on April 14th. Today it sits at nearly $7 billion, making it one of the fastest-growing ETFs on record.</a:t>
            </a:r>
            <a:endParaRPr lang="en-US">
              <a:ea typeface="Calibri"/>
              <a:cs typeface="Calibri"/>
            </a:endParaRPr>
          </a:p>
          <a:p>
            <a:endParaRPr lang="en-US"/>
          </a:p>
          <a:p>
            <a:r>
              <a:rPr lang="en-US" b="1"/>
              <a:t>The Earnings Back It Up</a:t>
            </a:r>
            <a:endParaRPr lang="en-US"/>
          </a:p>
          <a:p>
            <a:r>
              <a:rPr lang="en-US"/>
              <a:t>SK Hynix and Samsung both reported Q1 2026 earnings a few weeks ago. SK Hynix posted revenue growth of 198% year-over-year. Samsung was up 69% year-over-year. Both came with strong forward guidance and no signs of slowing.</a:t>
            </a:r>
          </a:p>
          <a:p>
            <a:r>
              <a:rPr lang="en-US"/>
              <a:t>Across the hardware sector broadly, demand continues to outpace inventory. That dynamic drives record growth and expanding margins going forward.</a:t>
            </a:r>
          </a:p>
          <a:p>
            <a:endParaRPr lang="en-US"/>
          </a:p>
          <a:p>
            <a:r>
              <a:rPr lang="en-US" b="1"/>
              <a:t>What You're Seeing on the Chart</a:t>
            </a:r>
            <a:endParaRPr lang="en-US"/>
          </a:p>
          <a:p>
            <a:r>
              <a:rPr lang="en-US"/>
              <a:t>The dark blue line is DRAM, up 44.5% over the past month since we entered the position. The grey line is the S&amp;P 500, up roughly 7% over that same period.</a:t>
            </a:r>
          </a:p>
          <a:p>
            <a:endParaRPr lang="en-US">
              <a:ea typeface="Calibri"/>
              <a:cs typeface="+mn-lt"/>
            </a:endParaRP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AC2CD-BFA1-CCF0-01A9-B01D4B09A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D0432-E217-8C8B-738C-CDFB97DBF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927EB-5486-674C-AABF-1D5464521A3F}"/>
              </a:ext>
            </a:extLst>
          </p:cNvPr>
          <p:cNvSpPr>
            <a:spLocks noGrp="1"/>
          </p:cNvSpPr>
          <p:nvPr>
            <p:ph type="body" idx="1"/>
          </p:nvPr>
        </p:nvSpPr>
        <p:spPr/>
        <p:txBody>
          <a:bodyPr/>
          <a:lstStyle/>
          <a:p>
            <a:endParaRPr lang="en-US" dirty="0">
              <a:ea typeface="Calibri"/>
              <a:cs typeface="+mn-lt"/>
            </a:endParaRPr>
          </a:p>
        </p:txBody>
      </p:sp>
      <p:sp>
        <p:nvSpPr>
          <p:cNvPr id="4" name="Slide Number Placeholder 3">
            <a:extLst>
              <a:ext uri="{FF2B5EF4-FFF2-40B4-BE49-F238E27FC236}">
                <a16:creationId xmlns:a16="http://schemas.microsoft.com/office/drawing/2014/main" id="{C0D58B12-5FB9-0662-5075-F2B8AC0C244D}"/>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90921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041F9-0D41-4219-8923-2D1FDAC5C699}" type="slidenum">
              <a:rPr lang="en-US" smtClean="0"/>
              <a:t>3</a:t>
            </a:fld>
            <a:endParaRPr lang="en-US"/>
          </a:p>
        </p:txBody>
      </p:sp>
    </p:spTree>
    <p:extLst>
      <p:ext uri="{BB962C8B-B14F-4D97-AF65-F5344CB8AC3E}">
        <p14:creationId xmlns:p14="http://schemas.microsoft.com/office/powerpoint/2010/main" val="268663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NUMBERS ARE AUDTIED AND GOOD</a:t>
            </a:r>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Paolo -</a:t>
            </a:r>
          </a:p>
          <a:p>
            <a:endParaRPr lang="en-US" dirty="0"/>
          </a:p>
          <a:p>
            <a:r>
              <a:rPr lang="en-US" dirty="0"/>
              <a:t>I’m going to be covering the first part of our AI trade, specifically our tactical rotation back in November 2025</a:t>
            </a:r>
          </a:p>
        </p:txBody>
      </p:sp>
      <p:sp>
        <p:nvSpPr>
          <p:cNvPr id="4" name="Slide Number Placeholder 3"/>
          <p:cNvSpPr>
            <a:spLocks noGrp="1"/>
          </p:cNvSpPr>
          <p:nvPr>
            <p:ph type="sldNum" sz="quarter" idx="5"/>
          </p:nvPr>
        </p:nvSpPr>
        <p:spPr/>
        <p:txBody>
          <a:bodyPr/>
          <a:lstStyle/>
          <a:p>
            <a:fld id="{21B041F9-0D41-4219-8923-2D1FDAC5C699}" type="slidenum">
              <a:rPr lang="en-US" smtClean="0"/>
              <a:t>8</a:t>
            </a:fld>
            <a:endParaRPr lang="en-US"/>
          </a:p>
        </p:txBody>
      </p:sp>
    </p:spTree>
    <p:extLst>
      <p:ext uri="{BB962C8B-B14F-4D97-AF65-F5344CB8AC3E}">
        <p14:creationId xmlns:p14="http://schemas.microsoft.com/office/powerpoint/2010/main" val="364064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gave us the first real shake in the AI trade. The S&amp;P 500 pulled back about 5% into mid November, and the selling was concentrated in the names that had led all year.</a:t>
            </a:r>
          </a:p>
          <a:p>
            <a:endParaRPr lang="en-US" dirty="0"/>
          </a:p>
          <a:p>
            <a:r>
              <a:rPr lang="en-US" dirty="0"/>
              <a:t>Nvidia, Oracle, Microsoft all under pressure. The narrative was that AI capital spending had gotten circular and the whole buildout was at risk.</a:t>
            </a:r>
            <a:br>
              <a:rPr lang="en-US" dirty="0"/>
            </a:br>
            <a:endParaRPr lang="en-US" dirty="0"/>
          </a:p>
          <a:p>
            <a:r>
              <a:rPr lang="en-US" dirty="0"/>
              <a:t>We saw it differently. We view the AI story as a structural shift, not a trade, and the market was offering it at a discount. So -- on the 21</a:t>
            </a:r>
            <a:r>
              <a:rPr lang="en-US" baseline="30000" dirty="0"/>
              <a:t>st</a:t>
            </a:r>
            <a:r>
              <a:rPr lang="en-US" dirty="0"/>
              <a:t> of November we trimmed some defensive and dividend exposure within our model and added weight where the selloff was deepest - semiconductors through SMH and nuclear power through NLR.</a:t>
            </a:r>
          </a:p>
          <a:p>
            <a:endParaRPr lang="en-US" dirty="0"/>
          </a:p>
          <a:p>
            <a:r>
              <a:rPr lang="en-US" dirty="0"/>
              <a:t>We also wanted to take advantage of the volatility in crypto so we included an allocation to bitcoin via HODL.</a:t>
            </a:r>
            <a:br>
              <a:rPr lang="en-US" dirty="0"/>
            </a:br>
            <a:endParaRPr lang="en-US" dirty="0"/>
          </a:p>
          <a:p>
            <a:r>
              <a:rPr lang="en-US" dirty="0"/>
              <a:t>Six months later, SMH is up over 65% and we clipped NLR at a 20%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5A84"/>
        </a:solidFill>
        <a:effectLst/>
      </p:bgPr>
    </p:bg>
    <p:spTree>
      <p:nvGrpSpPr>
        <p:cNvPr id="1" name=""/>
        <p:cNvGrpSpPr/>
        <p:nvPr/>
      </p:nvGrpSpPr>
      <p:grpSpPr>
        <a:xfrm>
          <a:off x="0" y="0"/>
          <a:ext cx="0" cy="0"/>
          <a:chOff x="0" y="0"/>
          <a:chExt cx="0" cy="0"/>
        </a:xfrm>
      </p:grpSpPr>
      <p:sp>
        <p:nvSpPr>
          <p:cNvPr id="2" name="Shape 0"/>
          <p:cNvSpPr/>
          <p:nvPr/>
        </p:nvSpPr>
        <p:spPr>
          <a:xfrm>
            <a:off x="0" y="0"/>
            <a:ext cx="228600" cy="6858000"/>
          </a:xfrm>
          <a:prstGeom prst="rect">
            <a:avLst/>
          </a:prstGeom>
          <a:solidFill>
            <a:srgbClr val="FFB71A"/>
          </a:solidFill>
          <a:ln w="12700">
            <a:solidFill>
              <a:srgbClr val="FFB71A"/>
            </a:solidFill>
            <a:prstDash val="solid"/>
          </a:ln>
        </p:spPr>
        <p:txBody>
          <a:bodyPr/>
          <a:lstStyle/>
          <a:p>
            <a:endParaRPr lang="en-US"/>
          </a:p>
        </p:txBody>
      </p:sp>
      <p:sp>
        <p:nvSpPr>
          <p:cNvPr id="3" name="Text 1"/>
          <p:cNvSpPr/>
          <p:nvPr/>
        </p:nvSpPr>
        <p:spPr>
          <a:xfrm>
            <a:off x="914400" y="2194560"/>
            <a:ext cx="10058400" cy="1097280"/>
          </a:xfrm>
          <a:prstGeom prst="rect">
            <a:avLst/>
          </a:prstGeom>
          <a:noFill/>
          <a:ln/>
        </p:spPr>
        <p:txBody>
          <a:bodyPr wrap="square" lIns="0" tIns="0" rIns="0" bIns="0" rtlCol="0" anchor="ctr"/>
          <a:lstStyle/>
          <a:p>
            <a:pPr marL="0" indent="0">
              <a:buNone/>
            </a:pPr>
            <a:r>
              <a:rPr lang="en-US" sz="6000" b="1">
                <a:solidFill>
                  <a:srgbClr val="FFFFFF"/>
                </a:solidFill>
                <a:latin typeface="Arial Black" pitchFamily="34" charset="0"/>
                <a:ea typeface="Arial Black" pitchFamily="34" charset="-122"/>
                <a:cs typeface="Arial Black" pitchFamily="34" charset="-120"/>
              </a:rPr>
              <a:t>Portfolio Review</a:t>
            </a:r>
            <a:endParaRPr lang="en-US" sz="6000"/>
          </a:p>
        </p:txBody>
      </p:sp>
      <p:sp>
        <p:nvSpPr>
          <p:cNvPr id="4" name="Text 2"/>
          <p:cNvSpPr/>
          <p:nvPr/>
        </p:nvSpPr>
        <p:spPr>
          <a:xfrm>
            <a:off x="914400" y="3383280"/>
            <a:ext cx="10058400" cy="640080"/>
          </a:xfrm>
          <a:prstGeom prst="rect">
            <a:avLst/>
          </a:prstGeom>
          <a:noFill/>
          <a:ln/>
        </p:spPr>
        <p:txBody>
          <a:bodyPr wrap="square" lIns="0" tIns="0" rIns="0" bIns="0" rtlCol="0" anchor="ctr"/>
          <a:lstStyle/>
          <a:p>
            <a:pPr marL="0" indent="0">
              <a:buNone/>
            </a:pPr>
            <a:r>
              <a:rPr lang="en-US" sz="3200" i="1" dirty="0">
                <a:solidFill>
                  <a:srgbClr val="FFB71A"/>
                </a:solidFill>
                <a:latin typeface="Arial" pitchFamily="34" charset="0"/>
                <a:ea typeface="Arial" pitchFamily="34" charset="-122"/>
                <a:cs typeface="Arial" pitchFamily="34" charset="-120"/>
              </a:rPr>
              <a:t>Qualified All Equity Model</a:t>
            </a:r>
            <a:endParaRPr lang="en-US" sz="3200" dirty="0"/>
          </a:p>
        </p:txBody>
      </p:sp>
      <p:sp>
        <p:nvSpPr>
          <p:cNvPr id="5" name="Text 3"/>
          <p:cNvSpPr/>
          <p:nvPr/>
        </p:nvSpPr>
        <p:spPr>
          <a:xfrm>
            <a:off x="914400" y="4206240"/>
            <a:ext cx="10058400" cy="457200"/>
          </a:xfrm>
          <a:prstGeom prst="rect">
            <a:avLst/>
          </a:prstGeom>
          <a:noFill/>
          <a:ln/>
        </p:spPr>
        <p:txBody>
          <a:bodyPr wrap="square" lIns="0" tIns="0" rIns="0" bIns="0" rtlCol="0" anchor="ctr"/>
          <a:lstStyle/>
          <a:p>
            <a:pPr marL="0" indent="0">
              <a:buNone/>
            </a:pPr>
            <a:r>
              <a:rPr lang="en-US" sz="1800" kern="0" spc="800">
                <a:solidFill>
                  <a:schemeClr val="bg1"/>
                </a:solidFill>
                <a:latin typeface="Arial"/>
                <a:ea typeface="Arial" pitchFamily="34" charset="-122"/>
                <a:cs typeface="Arial"/>
              </a:rPr>
              <a:t>MAY 2026</a:t>
            </a:r>
            <a:endParaRPr lang="en-US" sz="1800">
              <a:solidFill>
                <a:schemeClr val="bg1"/>
              </a:solidFill>
              <a:latin typeface="Arial"/>
              <a:ea typeface="Calibri"/>
              <a:cs typeface="Arial"/>
            </a:endParaRPr>
          </a:p>
        </p:txBody>
      </p:sp>
      <p:pic>
        <p:nvPicPr>
          <p:cNvPr id="8" name="Picture 7" descr="A black background with white text&#10;&#10;AI-generated content may be incorrect.">
            <a:extLst>
              <a:ext uri="{FF2B5EF4-FFF2-40B4-BE49-F238E27FC236}">
                <a16:creationId xmlns:a16="http://schemas.microsoft.com/office/drawing/2014/main" id="{1AFE2DFF-B827-E1F7-122B-6612C67ECD4C}"/>
              </a:ext>
            </a:extLst>
          </p:cNvPr>
          <p:cNvPicPr>
            <a:picLocks noChangeAspect="1"/>
          </p:cNvPicPr>
          <p:nvPr/>
        </p:nvPicPr>
        <p:blipFill>
          <a:blip r:embed="rId3"/>
          <a:stretch>
            <a:fillRect/>
          </a:stretch>
        </p:blipFill>
        <p:spPr>
          <a:xfrm>
            <a:off x="373565" y="2354"/>
            <a:ext cx="2674559" cy="133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SMH  ·  VanEck Semiconductor ETF</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dirty="0">
                <a:solidFill>
                  <a:srgbClr val="63666A"/>
                </a:solidFill>
                <a:latin typeface="Arial" pitchFamily="34" charset="0"/>
                <a:ea typeface="Arial" pitchFamily="34" charset="-122"/>
                <a:cs typeface="Arial" pitchFamily="34" charset="-120"/>
              </a:rPr>
              <a:t>Added November 21, 2025</a:t>
            </a:r>
            <a:endParaRPr lang="en-US" sz="1400" dirty="0"/>
          </a:p>
        </p:txBody>
      </p:sp>
      <p:sp>
        <p:nvSpPr>
          <p:cNvPr id="5" name="Shape 2"/>
          <p:cNvSpPr/>
          <p:nvPr/>
        </p:nvSpPr>
        <p:spPr>
          <a:xfrm>
            <a:off x="7680960" y="1554480"/>
            <a:ext cx="4023360" cy="1280160"/>
          </a:xfrm>
          <a:prstGeom prst="rect">
            <a:avLst/>
          </a:prstGeom>
          <a:solidFill>
            <a:srgbClr val="015A84"/>
          </a:solidFill>
          <a:ln w="12700">
            <a:solidFill>
              <a:srgbClr val="015A84"/>
            </a:solidFill>
            <a:prstDash val="solid"/>
          </a:ln>
        </p:spPr>
        <p:txBody>
          <a:bodyPr/>
          <a:lstStyle/>
          <a:p>
            <a:endParaRPr lang="en-US"/>
          </a:p>
        </p:txBody>
      </p:sp>
      <p:sp>
        <p:nvSpPr>
          <p:cNvPr id="6" name="Text 3"/>
          <p:cNvSpPr/>
          <p:nvPr/>
        </p:nvSpPr>
        <p:spPr>
          <a:xfrm>
            <a:off x="7680960" y="1664208"/>
            <a:ext cx="4023360" cy="274320"/>
          </a:xfrm>
          <a:prstGeom prst="rect">
            <a:avLst/>
          </a:prstGeom>
          <a:noFill/>
          <a:ln/>
        </p:spPr>
        <p:txBody>
          <a:bodyPr wrap="square" lIns="0" tIns="0" rIns="0" bIns="0" rtlCol="0" anchor="ctr"/>
          <a:lstStyle/>
          <a:p>
            <a:pPr marL="0" indent="0" algn="ctr">
              <a:buNone/>
            </a:pPr>
            <a:r>
              <a:rPr lang="en-US" sz="1000" b="1" kern="0" spc="300">
                <a:solidFill>
                  <a:srgbClr val="FFB71A"/>
                </a:solidFill>
                <a:latin typeface="Arial" pitchFamily="34" charset="0"/>
                <a:ea typeface="Arial" pitchFamily="34" charset="-122"/>
                <a:cs typeface="Arial" pitchFamily="34" charset="-120"/>
              </a:rPr>
              <a:t>RETURN SINCE ACQUISITION</a:t>
            </a:r>
            <a:endParaRPr lang="en-US" sz="1000"/>
          </a:p>
        </p:txBody>
      </p:sp>
      <p:sp>
        <p:nvSpPr>
          <p:cNvPr id="7" name="Text 4"/>
          <p:cNvSpPr/>
          <p:nvPr/>
        </p:nvSpPr>
        <p:spPr>
          <a:xfrm>
            <a:off x="7680960" y="1920240"/>
            <a:ext cx="4023360" cy="640080"/>
          </a:xfrm>
          <a:prstGeom prst="rect">
            <a:avLst/>
          </a:prstGeom>
          <a:noFill/>
          <a:ln/>
        </p:spPr>
        <p:txBody>
          <a:bodyPr wrap="square" lIns="0" tIns="0" rIns="0" bIns="0" rtlCol="0" anchor="ctr"/>
          <a:lstStyle/>
          <a:p>
            <a:pPr marL="0" indent="0" algn="ctr">
              <a:buNone/>
            </a:pPr>
            <a:r>
              <a:rPr lang="en-US" sz="4400" b="1">
                <a:solidFill>
                  <a:srgbClr val="FFFFFF"/>
                </a:solidFill>
                <a:latin typeface="Arial Black" pitchFamily="34" charset="0"/>
                <a:ea typeface="Arial Black" pitchFamily="34" charset="-122"/>
                <a:cs typeface="Arial Black" pitchFamily="34" charset="-120"/>
              </a:rPr>
              <a:t>+66.3%</a:t>
            </a:r>
            <a:endParaRPr lang="en-US" sz="4400"/>
          </a:p>
        </p:txBody>
      </p:sp>
      <p:sp>
        <p:nvSpPr>
          <p:cNvPr id="8" name="Text 5"/>
          <p:cNvSpPr/>
          <p:nvPr/>
        </p:nvSpPr>
        <p:spPr>
          <a:xfrm>
            <a:off x="7680960" y="2542032"/>
            <a:ext cx="4023360" cy="228600"/>
          </a:xfrm>
          <a:prstGeom prst="rect">
            <a:avLst/>
          </a:prstGeom>
          <a:noFill/>
          <a:ln/>
        </p:spPr>
        <p:txBody>
          <a:bodyPr wrap="square" lIns="0" tIns="0" rIns="0" bIns="0" rtlCol="0" anchor="ctr"/>
          <a:lstStyle/>
          <a:p>
            <a:pPr marL="0" indent="0" algn="ctr">
              <a:buNone/>
            </a:pPr>
            <a:r>
              <a:rPr lang="en-US" sz="1000" i="1" dirty="0">
                <a:solidFill>
                  <a:srgbClr val="BFD7E0"/>
                </a:solidFill>
                <a:latin typeface="Arial" pitchFamily="34" charset="0"/>
                <a:ea typeface="Arial" pitchFamily="34" charset="-122"/>
                <a:cs typeface="Arial" pitchFamily="34" charset="-120"/>
              </a:rPr>
              <a:t>vs. SPY +12.8% over the same period</a:t>
            </a:r>
            <a:endParaRPr lang="en-US" sz="1000" dirty="0"/>
          </a:p>
        </p:txBody>
      </p:sp>
      <p:sp>
        <p:nvSpPr>
          <p:cNvPr id="9" name="Text 6"/>
          <p:cNvSpPr/>
          <p:nvPr/>
        </p:nvSpPr>
        <p:spPr>
          <a:xfrm>
            <a:off x="457200" y="1554480"/>
            <a:ext cx="7040880" cy="274320"/>
          </a:xfrm>
          <a:prstGeom prst="rect">
            <a:avLst/>
          </a:prstGeom>
          <a:noFill/>
          <a:ln/>
        </p:spPr>
        <p:txBody>
          <a:bodyPr wrap="square" lIns="0" tIns="0" rIns="0" bIns="0" rtlCol="0" anchor="ctr"/>
          <a:lstStyle/>
          <a:p>
            <a:pPr marL="0" indent="0">
              <a:buNone/>
            </a:pPr>
            <a:r>
              <a:rPr lang="en-US" sz="1000" b="1" kern="0" spc="300">
                <a:solidFill>
                  <a:srgbClr val="80AFC1"/>
                </a:solidFill>
                <a:latin typeface="Arial" pitchFamily="34" charset="0"/>
                <a:ea typeface="Arial" pitchFamily="34" charset="-122"/>
                <a:cs typeface="Arial" pitchFamily="34" charset="-120"/>
              </a:rPr>
              <a:t>PRICE PERFORMANCE  ·  INDEXED FROM ACQUISITION</a:t>
            </a:r>
            <a:endParaRPr lang="en-US" sz="1000"/>
          </a:p>
        </p:txBody>
      </p:sp>
      <p:graphicFrame>
        <p:nvGraphicFramePr>
          <p:cNvPr id="10" name="Chart 0"/>
          <p:cNvGraphicFramePr/>
          <p:nvPr/>
        </p:nvGraphicFramePr>
        <p:xfrm>
          <a:off x="457200" y="1920240"/>
          <a:ext cx="7040880"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7"/>
          <p:cNvSpPr/>
          <p:nvPr/>
        </p:nvSpPr>
        <p:spPr>
          <a:xfrm>
            <a:off x="7680960" y="3017520"/>
            <a:ext cx="4023360" cy="274320"/>
          </a:xfrm>
          <a:prstGeom prst="rect">
            <a:avLst/>
          </a:prstGeom>
          <a:noFill/>
          <a:ln/>
        </p:spPr>
        <p:txBody>
          <a:bodyPr wrap="square" lIns="0" tIns="0" rIns="0" bIns="0" rtlCol="0" anchor="ctr"/>
          <a:lstStyle/>
          <a:p>
            <a:pPr marL="0" indent="0">
              <a:buNone/>
            </a:pPr>
            <a:endParaRPr lang="en-US" sz="1000"/>
          </a:p>
        </p:txBody>
      </p:sp>
      <p:sp>
        <p:nvSpPr>
          <p:cNvPr id="12" name="Text 8"/>
          <p:cNvSpPr/>
          <p:nvPr/>
        </p:nvSpPr>
        <p:spPr>
          <a:xfrm>
            <a:off x="7680960" y="3053453"/>
            <a:ext cx="4023360" cy="2468880"/>
          </a:xfrm>
          <a:prstGeom prst="rect">
            <a:avLst/>
          </a:prstGeom>
          <a:noFill/>
          <a:ln/>
        </p:spPr>
        <p:txBody>
          <a:bodyPr wrap="square" lIns="0" tIns="0" rIns="0" bIns="0" rtlCol="0" anchor="t"/>
          <a:lstStyle/>
          <a:p>
            <a:pPr marL="342900" indent="-342900">
              <a:spcBef>
                <a:spcPts val="300"/>
              </a:spcBef>
              <a:buSzPct val="100000"/>
              <a:buChar char="●"/>
            </a:pPr>
            <a:r>
              <a:rPr lang="en-US" sz="1400" b="1" dirty="0">
                <a:solidFill>
                  <a:srgbClr val="015A84"/>
                </a:solidFill>
                <a:latin typeface="Arial" pitchFamily="34" charset="0"/>
                <a:ea typeface="Arial" pitchFamily="34" charset="-122"/>
                <a:cs typeface="Arial" pitchFamily="34" charset="-120"/>
              </a:rPr>
              <a:t>Concentrated exposure to the top names in the chip supply chain</a:t>
            </a:r>
          </a:p>
          <a:p>
            <a:pPr marL="342900" indent="-342900">
              <a:spcBef>
                <a:spcPts val="300"/>
              </a:spcBef>
              <a:buSzPct val="100000"/>
              <a:buChar char="●"/>
            </a:pPr>
            <a:endParaRPr lang="en-US" sz="1400" b="1" dirty="0">
              <a:solidFill>
                <a:srgbClr val="015A84"/>
              </a:solidFill>
            </a:endParaRPr>
          </a:p>
          <a:p>
            <a:pPr marL="342900" indent="-342900">
              <a:spcBef>
                <a:spcPts val="300"/>
              </a:spcBef>
              <a:buSzPct val="100000"/>
              <a:buChar char="●"/>
            </a:pPr>
            <a:r>
              <a:rPr lang="en-US" sz="1400" b="1" dirty="0">
                <a:solidFill>
                  <a:srgbClr val="015A84"/>
                </a:solidFill>
                <a:latin typeface="Arial" pitchFamily="34" charset="0"/>
                <a:ea typeface="Arial" pitchFamily="34" charset="-122"/>
                <a:cs typeface="Arial" pitchFamily="34" charset="-120"/>
              </a:rPr>
              <a:t>Foundation of our AI exposure</a:t>
            </a:r>
          </a:p>
          <a:p>
            <a:pPr marL="342900" indent="-342900">
              <a:spcBef>
                <a:spcPts val="300"/>
              </a:spcBef>
              <a:buSzPct val="100000"/>
              <a:buChar char="●"/>
            </a:pPr>
            <a:endParaRPr lang="en-US" sz="1400" b="1" dirty="0">
              <a:solidFill>
                <a:srgbClr val="015A84"/>
              </a:solidFill>
              <a:latin typeface="Arial" pitchFamily="34" charset="0"/>
              <a:cs typeface="Arial" pitchFamily="34" charset="-120"/>
            </a:endParaRPr>
          </a:p>
          <a:p>
            <a:pPr marL="342900" indent="-342900">
              <a:spcBef>
                <a:spcPts val="300"/>
              </a:spcBef>
              <a:buSzPct val="100000"/>
              <a:buChar char="●"/>
            </a:pPr>
            <a:r>
              <a:rPr lang="en-US" sz="1400" b="1" dirty="0">
                <a:solidFill>
                  <a:srgbClr val="015A84"/>
                </a:solidFill>
                <a:latin typeface="Arial" pitchFamily="34" charset="0"/>
                <a:cs typeface="Arial" pitchFamily="34" charset="-120"/>
              </a:rPr>
              <a:t>Beneficiary of the $725 billion being spent by other large cap tech companies</a:t>
            </a:r>
            <a:endParaRPr lang="en-US" sz="1400" b="1" dirty="0">
              <a:solidFill>
                <a:srgbClr val="015A84"/>
              </a:solidFill>
            </a:endParaRPr>
          </a:p>
        </p:txBody>
      </p:sp>
      <p:sp>
        <p:nvSpPr>
          <p:cNvPr id="17" name="Text 1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13" name="Picture 12" descr="A blue and grey logo">
            <a:extLst>
              <a:ext uri="{FF2B5EF4-FFF2-40B4-BE49-F238E27FC236}">
                <a16:creationId xmlns:a16="http://schemas.microsoft.com/office/drawing/2014/main" id="{6BB51E54-4AB5-5457-646B-B1301E9ABCCF}"/>
              </a:ext>
            </a:extLst>
          </p:cNvPr>
          <p:cNvPicPr>
            <a:picLocks noChangeAspect="1"/>
          </p:cNvPicPr>
          <p:nvPr/>
        </p:nvPicPr>
        <p:blipFill>
          <a:blip r:embed="rId4"/>
          <a:stretch>
            <a:fillRect/>
          </a:stretch>
        </p:blipFill>
        <p:spPr>
          <a:xfrm>
            <a:off x="9998926" y="5761465"/>
            <a:ext cx="2109440" cy="10872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NLR  ·  VanEck Uranium &amp; Nuclear ETF</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dirty="0">
                <a:solidFill>
                  <a:srgbClr val="63666A"/>
                </a:solidFill>
                <a:latin typeface="Arial" pitchFamily="34" charset="0"/>
                <a:ea typeface="Arial" pitchFamily="34" charset="-122"/>
                <a:cs typeface="Arial" pitchFamily="34" charset="-120"/>
              </a:rPr>
              <a:t>Bought November 21, 2025   ·  Sold April 14, 2026</a:t>
            </a:r>
            <a:endParaRPr lang="en-US" sz="1400" dirty="0"/>
          </a:p>
        </p:txBody>
      </p:sp>
      <p:sp>
        <p:nvSpPr>
          <p:cNvPr id="5" name="Shape 2"/>
          <p:cNvSpPr/>
          <p:nvPr/>
        </p:nvSpPr>
        <p:spPr>
          <a:xfrm>
            <a:off x="7680960" y="1554480"/>
            <a:ext cx="4023360" cy="1280160"/>
          </a:xfrm>
          <a:prstGeom prst="rect">
            <a:avLst/>
          </a:prstGeom>
          <a:solidFill>
            <a:srgbClr val="015A84"/>
          </a:solidFill>
          <a:ln w="12700">
            <a:solidFill>
              <a:srgbClr val="015A84"/>
            </a:solidFill>
            <a:prstDash val="solid"/>
          </a:ln>
        </p:spPr>
        <p:txBody>
          <a:bodyPr/>
          <a:lstStyle/>
          <a:p>
            <a:endParaRPr lang="en-US"/>
          </a:p>
        </p:txBody>
      </p:sp>
      <p:sp>
        <p:nvSpPr>
          <p:cNvPr id="6" name="Text 3"/>
          <p:cNvSpPr/>
          <p:nvPr/>
        </p:nvSpPr>
        <p:spPr>
          <a:xfrm>
            <a:off x="7680960" y="1664208"/>
            <a:ext cx="4023360" cy="274320"/>
          </a:xfrm>
          <a:prstGeom prst="rect">
            <a:avLst/>
          </a:prstGeom>
          <a:noFill/>
          <a:ln/>
        </p:spPr>
        <p:txBody>
          <a:bodyPr wrap="square" lIns="0" tIns="0" rIns="0" bIns="0" rtlCol="0" anchor="ctr"/>
          <a:lstStyle/>
          <a:p>
            <a:pPr marL="0" indent="0" algn="ctr">
              <a:buNone/>
            </a:pPr>
            <a:r>
              <a:rPr lang="en-US" sz="1000" b="1" kern="0" spc="300">
                <a:solidFill>
                  <a:srgbClr val="FFB71A"/>
                </a:solidFill>
                <a:latin typeface="Arial" pitchFamily="34" charset="0"/>
                <a:ea typeface="Arial" pitchFamily="34" charset="-122"/>
                <a:cs typeface="Arial" pitchFamily="34" charset="-120"/>
              </a:rPr>
              <a:t>Return from Buy to Sell</a:t>
            </a:r>
            <a:endParaRPr lang="en-US" sz="1000"/>
          </a:p>
        </p:txBody>
      </p:sp>
      <p:sp>
        <p:nvSpPr>
          <p:cNvPr id="7" name="Text 4"/>
          <p:cNvSpPr/>
          <p:nvPr/>
        </p:nvSpPr>
        <p:spPr>
          <a:xfrm>
            <a:off x="7680960" y="1983927"/>
            <a:ext cx="4023360" cy="640080"/>
          </a:xfrm>
          <a:prstGeom prst="rect">
            <a:avLst/>
          </a:prstGeom>
          <a:noFill/>
          <a:ln/>
        </p:spPr>
        <p:txBody>
          <a:bodyPr wrap="square" lIns="0" tIns="0" rIns="0" bIns="0" rtlCol="0" anchor="ctr"/>
          <a:lstStyle/>
          <a:p>
            <a:pPr marL="0" indent="0" algn="ctr">
              <a:buNone/>
            </a:pPr>
            <a:r>
              <a:rPr lang="en-US" sz="4400" b="1" dirty="0">
                <a:solidFill>
                  <a:srgbClr val="FFFFFF"/>
                </a:solidFill>
                <a:latin typeface="Arial Black" pitchFamily="34" charset="0"/>
                <a:ea typeface="Arial Black" pitchFamily="34" charset="-122"/>
                <a:cs typeface="Arial Black" pitchFamily="34" charset="-120"/>
              </a:rPr>
              <a:t>+19.5%</a:t>
            </a:r>
            <a:endParaRPr lang="en-US" sz="4400" dirty="0"/>
          </a:p>
        </p:txBody>
      </p:sp>
      <p:sp>
        <p:nvSpPr>
          <p:cNvPr id="9" name="Text 6"/>
          <p:cNvSpPr/>
          <p:nvPr/>
        </p:nvSpPr>
        <p:spPr>
          <a:xfrm>
            <a:off x="457200" y="1554480"/>
            <a:ext cx="7040880" cy="274320"/>
          </a:xfrm>
          <a:prstGeom prst="rect">
            <a:avLst/>
          </a:prstGeom>
          <a:noFill/>
          <a:ln/>
        </p:spPr>
        <p:txBody>
          <a:bodyPr wrap="square" lIns="0" tIns="0" rIns="0" bIns="0" rtlCol="0" anchor="ctr"/>
          <a:lstStyle/>
          <a:p>
            <a:pPr marL="0" indent="0">
              <a:buNone/>
            </a:pPr>
            <a:r>
              <a:rPr lang="en-US" sz="1000" b="1" kern="0" spc="300">
                <a:solidFill>
                  <a:srgbClr val="80AFC1"/>
                </a:solidFill>
                <a:latin typeface="Arial" pitchFamily="34" charset="0"/>
                <a:ea typeface="Arial" pitchFamily="34" charset="-122"/>
                <a:cs typeface="Arial" pitchFamily="34" charset="-120"/>
              </a:rPr>
              <a:t>PRICE PERFORMANCE  ·  INDEXED FROM ACQUISITION</a:t>
            </a:r>
            <a:endParaRPr lang="en-US" sz="1000"/>
          </a:p>
        </p:txBody>
      </p:sp>
      <p:sp>
        <p:nvSpPr>
          <p:cNvPr id="12" name="Text 8"/>
          <p:cNvSpPr/>
          <p:nvPr/>
        </p:nvSpPr>
        <p:spPr>
          <a:xfrm>
            <a:off x="7680960" y="3291840"/>
            <a:ext cx="4023360" cy="2743200"/>
          </a:xfrm>
          <a:prstGeom prst="rect">
            <a:avLst/>
          </a:prstGeom>
          <a:noFill/>
          <a:ln/>
        </p:spPr>
        <p:txBody>
          <a:bodyPr wrap="square" lIns="0" tIns="0" rIns="0" bIns="0" rtlCol="0" anchor="t"/>
          <a:lstStyle/>
          <a:p>
            <a:pPr marL="342900" indent="-342900">
              <a:spcBef>
                <a:spcPts val="300"/>
              </a:spcBef>
              <a:buSzPct val="100000"/>
              <a:buChar char="●"/>
            </a:pPr>
            <a:endParaRPr lang="en-US" sz="1100" dirty="0"/>
          </a:p>
        </p:txBody>
      </p:sp>
      <p:sp>
        <p:nvSpPr>
          <p:cNvPr id="17" name="Text 1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graphicFrame>
        <p:nvGraphicFramePr>
          <p:cNvPr id="18" name="Chart 0">
            <a:extLst>
              <a:ext uri="{FF2B5EF4-FFF2-40B4-BE49-F238E27FC236}">
                <a16:creationId xmlns:a16="http://schemas.microsoft.com/office/drawing/2014/main" id="{DD1BDDD1-7701-E2F5-30CA-8FC57C246F02}"/>
              </a:ext>
            </a:extLst>
          </p:cNvPr>
          <p:cNvGraphicFramePr/>
          <p:nvPr/>
        </p:nvGraphicFramePr>
        <p:xfrm>
          <a:off x="457200" y="1920240"/>
          <a:ext cx="7040880" cy="443484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A blue and grey logo">
            <a:extLst>
              <a:ext uri="{FF2B5EF4-FFF2-40B4-BE49-F238E27FC236}">
                <a16:creationId xmlns:a16="http://schemas.microsoft.com/office/drawing/2014/main" id="{0F20A9A8-091E-7CAC-063A-05C16C84AD59}"/>
              </a:ext>
            </a:extLst>
          </p:cNvPr>
          <p:cNvPicPr>
            <a:picLocks noChangeAspect="1"/>
          </p:cNvPicPr>
          <p:nvPr/>
        </p:nvPicPr>
        <p:blipFill>
          <a:blip r:embed="rId4"/>
          <a:stretch>
            <a:fillRect/>
          </a:stretch>
        </p:blipFill>
        <p:spPr>
          <a:xfrm>
            <a:off x="9998926" y="5761465"/>
            <a:ext cx="2109440" cy="1087244"/>
          </a:xfrm>
          <a:prstGeom prst="rect">
            <a:avLst/>
          </a:prstGeom>
        </p:spPr>
      </p:pic>
      <p:sp>
        <p:nvSpPr>
          <p:cNvPr id="2" name="Text 8">
            <a:extLst>
              <a:ext uri="{FF2B5EF4-FFF2-40B4-BE49-F238E27FC236}">
                <a16:creationId xmlns:a16="http://schemas.microsoft.com/office/drawing/2014/main" id="{AA6267DD-16DE-5190-9F11-51AA551D1621}"/>
              </a:ext>
            </a:extLst>
          </p:cNvPr>
          <p:cNvSpPr/>
          <p:nvPr/>
        </p:nvSpPr>
        <p:spPr>
          <a:xfrm>
            <a:off x="7680960" y="3053453"/>
            <a:ext cx="4023360" cy="2468880"/>
          </a:xfrm>
          <a:prstGeom prst="rect">
            <a:avLst/>
          </a:prstGeom>
          <a:noFill/>
          <a:ln/>
        </p:spPr>
        <p:txBody>
          <a:bodyPr wrap="square" lIns="0" tIns="0" rIns="0" bIns="0" rtlCol="0" anchor="t"/>
          <a:lstStyle/>
          <a:p>
            <a:pPr marL="342900" indent="-342900">
              <a:spcBef>
                <a:spcPts val="300"/>
              </a:spcBef>
              <a:buSzPct val="100000"/>
              <a:buChar char="●"/>
            </a:pPr>
            <a:r>
              <a:rPr lang="en-US" sz="1400" b="1" dirty="0">
                <a:solidFill>
                  <a:srgbClr val="015A84"/>
                </a:solidFill>
                <a:latin typeface="Arial" pitchFamily="34" charset="0"/>
                <a:ea typeface="Arial" pitchFamily="34" charset="-122"/>
                <a:cs typeface="Arial" pitchFamily="34" charset="-120"/>
              </a:rPr>
              <a:t>Broad exposure to uranium miners and nuclear power producers</a:t>
            </a:r>
            <a:br>
              <a:rPr lang="en-US" sz="1400" b="1" dirty="0">
                <a:solidFill>
                  <a:srgbClr val="015A84"/>
                </a:solidFill>
                <a:latin typeface="Arial" pitchFamily="34" charset="0"/>
                <a:ea typeface="Arial" pitchFamily="34" charset="-122"/>
                <a:cs typeface="Arial" pitchFamily="34" charset="-120"/>
              </a:rPr>
            </a:br>
            <a:endParaRPr lang="en-US" sz="1400" b="1" dirty="0">
              <a:solidFill>
                <a:srgbClr val="015A84"/>
              </a:solidFill>
              <a:latin typeface="Arial" pitchFamily="34" charset="0"/>
              <a:ea typeface="Arial" pitchFamily="34" charset="-122"/>
              <a:cs typeface="Arial" pitchFamily="34" charset="-120"/>
            </a:endParaRPr>
          </a:p>
          <a:p>
            <a:pPr marL="342900" indent="-342900">
              <a:spcBef>
                <a:spcPts val="300"/>
              </a:spcBef>
              <a:buSzPct val="100000"/>
              <a:buChar char="●"/>
            </a:pPr>
            <a:r>
              <a:rPr lang="en-US" sz="1400" b="1" dirty="0">
                <a:solidFill>
                  <a:srgbClr val="015A84"/>
                </a:solidFill>
                <a:latin typeface="Arial" pitchFamily="34" charset="0"/>
                <a:cs typeface="Arial" pitchFamily="34" charset="-120"/>
              </a:rPr>
              <a:t>Direct play on the AI power demand and a friendly regulatory backdrop</a:t>
            </a:r>
          </a:p>
          <a:p>
            <a:pPr marL="342900" indent="-342900">
              <a:spcBef>
                <a:spcPts val="300"/>
              </a:spcBef>
              <a:buSzPct val="100000"/>
              <a:buChar char="●"/>
            </a:pPr>
            <a:endParaRPr lang="en-US" sz="1400" b="1" dirty="0">
              <a:solidFill>
                <a:srgbClr val="015A84"/>
              </a:solidFill>
              <a:latin typeface="Arial" pitchFamily="34" charset="0"/>
              <a:cs typeface="Arial" pitchFamily="34" charset="-120"/>
            </a:endParaRPr>
          </a:p>
          <a:p>
            <a:pPr marL="342900" indent="-342900">
              <a:spcBef>
                <a:spcPts val="300"/>
              </a:spcBef>
              <a:buSzPct val="100000"/>
              <a:buChar char="●"/>
            </a:pPr>
            <a:r>
              <a:rPr lang="en-US" sz="1400" b="1" dirty="0">
                <a:solidFill>
                  <a:srgbClr val="015A84"/>
                </a:solidFill>
                <a:latin typeface="Arial" pitchFamily="34" charset="0"/>
                <a:cs typeface="Arial" pitchFamily="34" charset="-120"/>
              </a:rPr>
              <a:t>Closed the position to rotate focus capital where earnings are more durable</a:t>
            </a:r>
            <a:endParaRPr lang="en-US" sz="1400" b="1" dirty="0">
              <a:solidFill>
                <a:srgbClr val="015A8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HODL  ·  VanEck Bitcoin ETF</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dirty="0">
                <a:solidFill>
                  <a:srgbClr val="63666A"/>
                </a:solidFill>
                <a:latin typeface="Arial" pitchFamily="34" charset="0"/>
                <a:ea typeface="Arial" pitchFamily="34" charset="-122"/>
                <a:cs typeface="Arial" pitchFamily="34" charset="-120"/>
              </a:rPr>
              <a:t>Added November 21, 2025</a:t>
            </a:r>
            <a:endParaRPr lang="en-US" sz="1400" dirty="0"/>
          </a:p>
        </p:txBody>
      </p:sp>
      <p:sp>
        <p:nvSpPr>
          <p:cNvPr id="5" name="Shape 2"/>
          <p:cNvSpPr/>
          <p:nvPr/>
        </p:nvSpPr>
        <p:spPr>
          <a:xfrm>
            <a:off x="7680960" y="1554480"/>
            <a:ext cx="4023360" cy="1280160"/>
          </a:xfrm>
          <a:prstGeom prst="rect">
            <a:avLst/>
          </a:prstGeom>
          <a:solidFill>
            <a:srgbClr val="BFD7E0">
              <a:alpha val="50000"/>
            </a:srgbClr>
          </a:solidFill>
          <a:ln w="6350">
            <a:solidFill>
              <a:srgbClr val="80AFC1"/>
            </a:solidFill>
            <a:prstDash val="solid"/>
          </a:ln>
        </p:spPr>
        <p:txBody>
          <a:bodyPr/>
          <a:lstStyle/>
          <a:p>
            <a:endParaRPr lang="en-US"/>
          </a:p>
        </p:txBody>
      </p:sp>
      <p:sp>
        <p:nvSpPr>
          <p:cNvPr id="6" name="Text 3"/>
          <p:cNvSpPr/>
          <p:nvPr/>
        </p:nvSpPr>
        <p:spPr>
          <a:xfrm>
            <a:off x="7680960" y="1664208"/>
            <a:ext cx="4023360" cy="274320"/>
          </a:xfrm>
          <a:prstGeom prst="rect">
            <a:avLst/>
          </a:prstGeom>
          <a:noFill/>
          <a:ln/>
        </p:spPr>
        <p:txBody>
          <a:bodyPr wrap="square" lIns="0" tIns="0" rIns="0" bIns="0" rtlCol="0" anchor="ctr"/>
          <a:lstStyle/>
          <a:p>
            <a:pPr marL="0" indent="0" algn="ctr">
              <a:buNone/>
            </a:pPr>
            <a:r>
              <a:rPr lang="en-US" sz="1000" b="1" kern="0" spc="300">
                <a:solidFill>
                  <a:srgbClr val="80AFC1"/>
                </a:solidFill>
                <a:latin typeface="Arial" pitchFamily="34" charset="0"/>
                <a:ea typeface="Arial" pitchFamily="34" charset="-122"/>
                <a:cs typeface="Arial" pitchFamily="34" charset="-120"/>
              </a:rPr>
              <a:t>RETURN SINCE ACQUISITION</a:t>
            </a:r>
            <a:endParaRPr lang="en-US" sz="1000"/>
          </a:p>
        </p:txBody>
      </p:sp>
      <p:sp>
        <p:nvSpPr>
          <p:cNvPr id="7" name="Text 4"/>
          <p:cNvSpPr/>
          <p:nvPr/>
        </p:nvSpPr>
        <p:spPr>
          <a:xfrm>
            <a:off x="7680960" y="1920240"/>
            <a:ext cx="4023360" cy="640080"/>
          </a:xfrm>
          <a:prstGeom prst="rect">
            <a:avLst/>
          </a:prstGeom>
          <a:noFill/>
          <a:ln/>
        </p:spPr>
        <p:txBody>
          <a:bodyPr wrap="square" lIns="0" tIns="0" rIns="0" bIns="0" rtlCol="0" anchor="ctr"/>
          <a:lstStyle/>
          <a:p>
            <a:pPr marL="0" indent="0" algn="ctr">
              <a:buNone/>
            </a:pPr>
            <a:r>
              <a:rPr lang="en-US" sz="4400" b="1">
                <a:solidFill>
                  <a:srgbClr val="63666A"/>
                </a:solidFill>
                <a:latin typeface="Arial Black" pitchFamily="34" charset="0"/>
                <a:ea typeface="Arial Black" pitchFamily="34" charset="-122"/>
                <a:cs typeface="Arial Black" pitchFamily="34" charset="-120"/>
              </a:rPr>
              <a:t>-4.4%</a:t>
            </a:r>
            <a:endParaRPr lang="en-US" sz="4400"/>
          </a:p>
        </p:txBody>
      </p:sp>
      <p:sp>
        <p:nvSpPr>
          <p:cNvPr id="8" name="Text 5"/>
          <p:cNvSpPr/>
          <p:nvPr/>
        </p:nvSpPr>
        <p:spPr>
          <a:xfrm>
            <a:off x="7680960" y="2542032"/>
            <a:ext cx="4023360" cy="228600"/>
          </a:xfrm>
          <a:prstGeom prst="rect">
            <a:avLst/>
          </a:prstGeom>
          <a:noFill/>
          <a:ln/>
        </p:spPr>
        <p:txBody>
          <a:bodyPr wrap="square" lIns="0" tIns="0" rIns="0" bIns="0" rtlCol="0" anchor="ctr"/>
          <a:lstStyle/>
          <a:p>
            <a:pPr marL="0" indent="0" algn="ctr">
              <a:buNone/>
            </a:pPr>
            <a:r>
              <a:rPr lang="en-US" sz="1000" i="1">
                <a:solidFill>
                  <a:srgbClr val="63666A"/>
                </a:solidFill>
                <a:latin typeface="Arial" pitchFamily="34" charset="0"/>
                <a:ea typeface="Arial" pitchFamily="34" charset="-122"/>
                <a:cs typeface="Arial" pitchFamily="34" charset="-120"/>
              </a:rPr>
              <a:t>Recent 1-month return: +9.4%</a:t>
            </a:r>
            <a:endParaRPr lang="en-US" sz="1000"/>
          </a:p>
        </p:txBody>
      </p:sp>
      <p:sp>
        <p:nvSpPr>
          <p:cNvPr id="9" name="Text 6"/>
          <p:cNvSpPr/>
          <p:nvPr/>
        </p:nvSpPr>
        <p:spPr>
          <a:xfrm>
            <a:off x="457200" y="1554480"/>
            <a:ext cx="7040880" cy="274320"/>
          </a:xfrm>
          <a:prstGeom prst="rect">
            <a:avLst/>
          </a:prstGeom>
          <a:noFill/>
          <a:ln/>
        </p:spPr>
        <p:txBody>
          <a:bodyPr wrap="square" lIns="0" tIns="0" rIns="0" bIns="0" rtlCol="0" anchor="ctr"/>
          <a:lstStyle/>
          <a:p>
            <a:pPr marL="0" indent="0">
              <a:buNone/>
            </a:pPr>
            <a:r>
              <a:rPr lang="en-US" sz="1000" b="1" kern="0" spc="300">
                <a:solidFill>
                  <a:srgbClr val="80AFC1"/>
                </a:solidFill>
                <a:latin typeface="Arial" pitchFamily="34" charset="0"/>
                <a:ea typeface="Arial" pitchFamily="34" charset="-122"/>
                <a:cs typeface="Arial" pitchFamily="34" charset="-120"/>
              </a:rPr>
              <a:t>PRICE PERFORMANCE  ·  INDEXED FROM ACQUISITION</a:t>
            </a:r>
            <a:endParaRPr lang="en-US" sz="1000"/>
          </a:p>
        </p:txBody>
      </p:sp>
      <p:graphicFrame>
        <p:nvGraphicFramePr>
          <p:cNvPr id="10" name="Chart 0"/>
          <p:cNvGraphicFramePr/>
          <p:nvPr/>
        </p:nvGraphicFramePr>
        <p:xfrm>
          <a:off x="457200" y="1920240"/>
          <a:ext cx="7040880"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1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15" name="Picture 14" descr="A blue and grey logo">
            <a:extLst>
              <a:ext uri="{FF2B5EF4-FFF2-40B4-BE49-F238E27FC236}">
                <a16:creationId xmlns:a16="http://schemas.microsoft.com/office/drawing/2014/main" id="{5F4AAB86-8B00-E8AB-1BCB-27EA1A96959D}"/>
              </a:ext>
            </a:extLst>
          </p:cNvPr>
          <p:cNvPicPr>
            <a:picLocks noChangeAspect="1"/>
          </p:cNvPicPr>
          <p:nvPr/>
        </p:nvPicPr>
        <p:blipFill>
          <a:blip r:embed="rId4"/>
          <a:stretch>
            <a:fillRect/>
          </a:stretch>
        </p:blipFill>
        <p:spPr>
          <a:xfrm>
            <a:off x="9998926" y="5761465"/>
            <a:ext cx="2109440" cy="1087244"/>
          </a:xfrm>
          <a:prstGeom prst="rect">
            <a:avLst/>
          </a:prstGeom>
        </p:spPr>
      </p:pic>
      <p:sp>
        <p:nvSpPr>
          <p:cNvPr id="2" name="Text 8">
            <a:extLst>
              <a:ext uri="{FF2B5EF4-FFF2-40B4-BE49-F238E27FC236}">
                <a16:creationId xmlns:a16="http://schemas.microsoft.com/office/drawing/2014/main" id="{A55D1593-2949-B6B4-B7BD-C2D1624CE8F6}"/>
              </a:ext>
            </a:extLst>
          </p:cNvPr>
          <p:cNvSpPr/>
          <p:nvPr/>
        </p:nvSpPr>
        <p:spPr>
          <a:xfrm>
            <a:off x="7680960" y="3053453"/>
            <a:ext cx="4023360" cy="2468880"/>
          </a:xfrm>
          <a:prstGeom prst="rect">
            <a:avLst/>
          </a:prstGeom>
          <a:noFill/>
          <a:ln/>
        </p:spPr>
        <p:txBody>
          <a:bodyPr wrap="square" lIns="0" tIns="0" rIns="0" bIns="0" rtlCol="0" anchor="t"/>
          <a:lstStyle/>
          <a:p>
            <a:pPr marL="342900" indent="-342900">
              <a:spcBef>
                <a:spcPts val="300"/>
              </a:spcBef>
              <a:buSzPct val="100000"/>
              <a:buChar char="●"/>
            </a:pPr>
            <a:r>
              <a:rPr lang="en-US" sz="1400" b="1" dirty="0">
                <a:solidFill>
                  <a:srgbClr val="015A84"/>
                </a:solidFill>
                <a:latin typeface="Arial" panose="020B0604020202020204" pitchFamily="34" charset="0"/>
                <a:cs typeface="Arial" panose="020B0604020202020204" pitchFamily="34" charset="0"/>
              </a:rPr>
              <a:t>Spot Bitcoin exposure through a regulated ETF structure</a:t>
            </a:r>
          </a:p>
          <a:p>
            <a:pPr marL="342900" indent="-342900">
              <a:spcBef>
                <a:spcPts val="300"/>
              </a:spcBef>
              <a:buSzPct val="100000"/>
              <a:buChar char="●"/>
            </a:pPr>
            <a:endParaRPr lang="en-US" sz="1400" b="1" dirty="0">
              <a:solidFill>
                <a:srgbClr val="015A84"/>
              </a:solidFill>
              <a:latin typeface="Arial" panose="020B0604020202020204" pitchFamily="34" charset="0"/>
              <a:cs typeface="Arial" panose="020B0604020202020204" pitchFamily="34" charset="0"/>
            </a:endParaRPr>
          </a:p>
          <a:p>
            <a:pPr marL="342900" indent="-342900">
              <a:spcBef>
                <a:spcPts val="300"/>
              </a:spcBef>
              <a:buSzPct val="100000"/>
              <a:buChar char="●"/>
            </a:pPr>
            <a:r>
              <a:rPr lang="en-US" sz="1400" b="1" dirty="0">
                <a:solidFill>
                  <a:srgbClr val="015A84"/>
                </a:solidFill>
                <a:latin typeface="Arial" panose="020B0604020202020204" pitchFamily="34" charset="0"/>
                <a:cs typeface="Arial" panose="020B0604020202020204" pitchFamily="34" charset="0"/>
              </a:rPr>
              <a:t>Crypto ETF inflows continue to grow in 2026, broadening the institutional base</a:t>
            </a:r>
          </a:p>
          <a:p>
            <a:pPr marL="342900" indent="-342900">
              <a:spcBef>
                <a:spcPts val="300"/>
              </a:spcBef>
              <a:buSzPct val="100000"/>
              <a:buChar char="●"/>
            </a:pPr>
            <a:endParaRPr lang="en-US" sz="1400" b="1" dirty="0">
              <a:solidFill>
                <a:srgbClr val="015A84"/>
              </a:solidFill>
              <a:latin typeface="Arial" panose="020B0604020202020204" pitchFamily="34" charset="0"/>
              <a:cs typeface="Arial" panose="020B0604020202020204" pitchFamily="34" charset="0"/>
            </a:endParaRPr>
          </a:p>
          <a:p>
            <a:pPr marL="342900" indent="-342900">
              <a:spcBef>
                <a:spcPts val="300"/>
              </a:spcBef>
              <a:buSzPct val="100000"/>
              <a:buChar char="●"/>
            </a:pPr>
            <a:r>
              <a:rPr lang="en-US" sz="1400" b="1" dirty="0">
                <a:solidFill>
                  <a:srgbClr val="015A84"/>
                </a:solidFill>
                <a:latin typeface="Arial" panose="020B0604020202020204" pitchFamily="34" charset="0"/>
                <a:cs typeface="Arial" panose="020B0604020202020204" pitchFamily="34" charset="0"/>
              </a:rPr>
              <a:t>Morgan Stanely now recommends a small allocation in portfolios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5A84"/>
        </a:solidFill>
        <a:effectLst/>
      </p:bgPr>
    </p:bg>
    <p:spTree>
      <p:nvGrpSpPr>
        <p:cNvPr id="1" name=""/>
        <p:cNvGrpSpPr/>
        <p:nvPr/>
      </p:nvGrpSpPr>
      <p:grpSpPr>
        <a:xfrm>
          <a:off x="0" y="0"/>
          <a:ext cx="0" cy="0"/>
          <a:chOff x="0" y="0"/>
          <a:chExt cx="0" cy="0"/>
        </a:xfrm>
      </p:grpSpPr>
      <p:sp>
        <p:nvSpPr>
          <p:cNvPr id="2" name="Shape 0"/>
          <p:cNvSpPr/>
          <p:nvPr/>
        </p:nvSpPr>
        <p:spPr>
          <a:xfrm>
            <a:off x="0" y="0"/>
            <a:ext cx="228600" cy="6858000"/>
          </a:xfrm>
          <a:prstGeom prst="rect">
            <a:avLst/>
          </a:prstGeom>
          <a:solidFill>
            <a:srgbClr val="FFB71A"/>
          </a:solidFill>
          <a:ln w="12700">
            <a:solidFill>
              <a:srgbClr val="FFB71A"/>
            </a:solidFill>
            <a:prstDash val="solid"/>
          </a:ln>
        </p:spPr>
        <p:txBody>
          <a:bodyPr/>
          <a:lstStyle/>
          <a:p>
            <a:endParaRPr lang="en-US"/>
          </a:p>
        </p:txBody>
      </p:sp>
      <p:sp>
        <p:nvSpPr>
          <p:cNvPr id="3" name="Text 1"/>
          <p:cNvSpPr/>
          <p:nvPr/>
        </p:nvSpPr>
        <p:spPr>
          <a:xfrm>
            <a:off x="914400" y="2194560"/>
            <a:ext cx="10058400" cy="1097280"/>
          </a:xfrm>
          <a:prstGeom prst="rect">
            <a:avLst/>
          </a:prstGeom>
          <a:noFill/>
          <a:ln/>
        </p:spPr>
        <p:txBody>
          <a:bodyPr wrap="square" lIns="0" tIns="0" rIns="0" bIns="0" rtlCol="0" anchor="ctr"/>
          <a:lstStyle/>
          <a:p>
            <a:pPr marL="0" indent="0">
              <a:buNone/>
            </a:pPr>
            <a:r>
              <a:rPr lang="en-US" sz="6000" b="1">
                <a:solidFill>
                  <a:srgbClr val="FFFFFF"/>
                </a:solidFill>
                <a:latin typeface="Arial Black" pitchFamily="34" charset="0"/>
                <a:ea typeface="Arial Black" pitchFamily="34" charset="-122"/>
                <a:cs typeface="Arial Black" pitchFamily="34" charset="-120"/>
              </a:rPr>
              <a:t>The AI Trade</a:t>
            </a:r>
            <a:endParaRPr lang="en-US" sz="6000"/>
          </a:p>
        </p:txBody>
      </p:sp>
      <p:sp>
        <p:nvSpPr>
          <p:cNvPr id="4" name="Text 2"/>
          <p:cNvSpPr/>
          <p:nvPr/>
        </p:nvSpPr>
        <p:spPr>
          <a:xfrm>
            <a:off x="914400" y="3383280"/>
            <a:ext cx="10058400" cy="640080"/>
          </a:xfrm>
          <a:prstGeom prst="rect">
            <a:avLst/>
          </a:prstGeom>
          <a:noFill/>
          <a:ln/>
        </p:spPr>
        <p:txBody>
          <a:bodyPr wrap="square" lIns="0" tIns="0" rIns="0" bIns="0" rtlCol="0" anchor="ctr"/>
          <a:lstStyle/>
          <a:p>
            <a:pPr marL="0" indent="0">
              <a:buNone/>
            </a:pPr>
            <a:r>
              <a:rPr lang="en-US" sz="3200" i="1">
                <a:solidFill>
                  <a:srgbClr val="FFB71A"/>
                </a:solidFill>
                <a:latin typeface="Arial" pitchFamily="34" charset="0"/>
                <a:ea typeface="Arial" pitchFamily="34" charset="-122"/>
                <a:cs typeface="Arial" pitchFamily="34" charset="-120"/>
              </a:rPr>
              <a:t>Second Leg  •  April 2026</a:t>
            </a:r>
            <a:endParaRPr lang="en-US" sz="3200"/>
          </a:p>
        </p:txBody>
      </p:sp>
      <p:sp>
        <p:nvSpPr>
          <p:cNvPr id="5" name="Text 3"/>
          <p:cNvSpPr/>
          <p:nvPr/>
        </p:nvSpPr>
        <p:spPr>
          <a:xfrm>
            <a:off x="914400" y="4206240"/>
            <a:ext cx="10058400" cy="457200"/>
          </a:xfrm>
          <a:prstGeom prst="rect">
            <a:avLst/>
          </a:prstGeom>
          <a:noFill/>
          <a:ln/>
        </p:spPr>
        <p:txBody>
          <a:bodyPr wrap="square" lIns="0" tIns="0" rIns="0" bIns="0" rtlCol="0" anchor="ctr"/>
          <a:lstStyle/>
          <a:p>
            <a:pPr marL="0" indent="0">
              <a:buNone/>
            </a:pPr>
            <a:endParaRPr lang="en-US" sz="1800">
              <a:solidFill>
                <a:schemeClr val="bg1"/>
              </a:solidFill>
              <a:latin typeface="Arial"/>
              <a:ea typeface="Calibri"/>
              <a:cs typeface="Arial"/>
            </a:endParaRPr>
          </a:p>
        </p:txBody>
      </p:sp>
      <p:pic>
        <p:nvPicPr>
          <p:cNvPr id="8" name="Picture 7" descr="A black background with white text  AI-generated content may be incorrect.">
            <a:extLst>
              <a:ext uri="{FF2B5EF4-FFF2-40B4-BE49-F238E27FC236}">
                <a16:creationId xmlns:a16="http://schemas.microsoft.com/office/drawing/2014/main" id="{1AFE2DFF-B827-E1F7-122B-6612C67ECD4C}"/>
              </a:ext>
            </a:extLst>
          </p:cNvPr>
          <p:cNvPicPr>
            <a:picLocks noChangeAspect="1"/>
          </p:cNvPicPr>
          <p:nvPr/>
        </p:nvPicPr>
        <p:blipFill>
          <a:blip r:embed="rId3"/>
          <a:stretch>
            <a:fillRect/>
          </a:stretch>
        </p:blipFill>
        <p:spPr>
          <a:xfrm>
            <a:off x="373565" y="2354"/>
            <a:ext cx="2674559" cy="1332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65176" y="384716"/>
            <a:ext cx="11247120" cy="548640"/>
          </a:xfrm>
          <a:prstGeom prst="rect">
            <a:avLst/>
          </a:prstGeom>
          <a:noFill/>
          <a:ln/>
        </p:spPr>
        <p:txBody>
          <a:bodyPr wrap="square" lIns="0" tIns="0" rIns="0" bIns="0" rtlCol="0" anchor="ctr"/>
          <a:lstStyle/>
          <a:p>
            <a:r>
              <a:rPr lang="en-US" sz="2800" b="1">
                <a:solidFill>
                  <a:srgbClr val="015A84"/>
                </a:solidFill>
                <a:latin typeface="Arial Black"/>
              </a:rPr>
              <a:t>The AI Trade – Second Leg</a:t>
            </a:r>
          </a:p>
        </p:txBody>
      </p:sp>
      <p:sp>
        <p:nvSpPr>
          <p:cNvPr id="4" name="Text 1"/>
          <p:cNvSpPr/>
          <p:nvPr/>
        </p:nvSpPr>
        <p:spPr>
          <a:xfrm>
            <a:off x="265176" y="865632"/>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Profit-taking and selective new exposure</a:t>
            </a:r>
            <a:endParaRPr lang="en-US" sz="1400"/>
          </a:p>
        </p:txBody>
      </p:sp>
      <p:sp>
        <p:nvSpPr>
          <p:cNvPr id="5" name="Shape 2"/>
          <p:cNvSpPr/>
          <p:nvPr/>
        </p:nvSpPr>
        <p:spPr>
          <a:xfrm>
            <a:off x="7976616" y="1415985"/>
            <a:ext cx="4023360" cy="457200"/>
          </a:xfrm>
          <a:prstGeom prst="rect">
            <a:avLst/>
          </a:prstGeom>
          <a:solidFill>
            <a:srgbClr val="63666A"/>
          </a:solidFill>
          <a:ln w="12700">
            <a:solidFill>
              <a:srgbClr val="63666A"/>
            </a:solidFill>
            <a:prstDash val="solid"/>
          </a:ln>
        </p:spPr>
        <p:txBody>
          <a:bodyPr/>
          <a:lstStyle/>
          <a:p>
            <a:endParaRPr lang="en-US"/>
          </a:p>
        </p:txBody>
      </p:sp>
      <p:sp>
        <p:nvSpPr>
          <p:cNvPr id="6" name="Text 3"/>
          <p:cNvSpPr/>
          <p:nvPr/>
        </p:nvSpPr>
        <p:spPr>
          <a:xfrm>
            <a:off x="8013192" y="1414272"/>
            <a:ext cx="4023360" cy="457200"/>
          </a:xfrm>
          <a:prstGeom prst="rect">
            <a:avLst/>
          </a:prstGeom>
          <a:noFill/>
          <a:ln/>
        </p:spPr>
        <p:txBody>
          <a:bodyPr wrap="square" lIns="0" tIns="0" rIns="0" bIns="0" rtlCol="0" anchor="ctr"/>
          <a:lstStyle/>
          <a:p>
            <a:pPr marL="0" indent="0" algn="ctr">
              <a:buNone/>
            </a:pPr>
            <a:r>
              <a:rPr lang="en-US" sz="1300" b="1" kern="0" spc="400">
                <a:solidFill>
                  <a:srgbClr val="FFFFFF"/>
                </a:solidFill>
                <a:latin typeface="Arial" pitchFamily="34" charset="0"/>
                <a:ea typeface="Arial" pitchFamily="34" charset="-122"/>
                <a:cs typeface="Arial" pitchFamily="34" charset="-120"/>
              </a:rPr>
              <a:t>REDUCED EXPOSURE</a:t>
            </a:r>
            <a:endParaRPr lang="en-US" sz="1300"/>
          </a:p>
        </p:txBody>
      </p:sp>
      <p:graphicFrame>
        <p:nvGraphicFramePr>
          <p:cNvPr id="11" name="Table 0"/>
          <p:cNvGraphicFramePr>
            <a:graphicFrameLocks noGrp="1"/>
          </p:cNvGraphicFramePr>
          <p:nvPr>
            <p:extLst>
              <p:ext uri="{D42A27DB-BD31-4B8C-83A1-F6EECF244321}">
                <p14:modId xmlns:p14="http://schemas.microsoft.com/office/powerpoint/2010/main" val="446167673"/>
              </p:ext>
            </p:extLst>
          </p:nvPr>
        </p:nvGraphicFramePr>
        <p:xfrm>
          <a:off x="7976616" y="1917192"/>
          <a:ext cx="4023359" cy="1463040"/>
        </p:xfrm>
        <a:graphic>
          <a:graphicData uri="http://schemas.openxmlformats.org/drawingml/2006/table">
            <a:tbl>
              <a:tblPr/>
              <a:tblGrid>
                <a:gridCol w="655320">
                  <a:extLst>
                    <a:ext uri="{9D8B030D-6E8A-4147-A177-3AD203B41FA5}">
                      <a16:colId xmlns:a16="http://schemas.microsoft.com/office/drawing/2014/main" val="20000"/>
                    </a:ext>
                  </a:extLst>
                </a:gridCol>
                <a:gridCol w="1390034">
                  <a:extLst>
                    <a:ext uri="{9D8B030D-6E8A-4147-A177-3AD203B41FA5}">
                      <a16:colId xmlns:a16="http://schemas.microsoft.com/office/drawing/2014/main" val="20001"/>
                    </a:ext>
                  </a:extLst>
                </a:gridCol>
                <a:gridCol w="1173333">
                  <a:extLst>
                    <a:ext uri="{9D8B030D-6E8A-4147-A177-3AD203B41FA5}">
                      <a16:colId xmlns:a16="http://schemas.microsoft.com/office/drawing/2014/main" val="20002"/>
                    </a:ext>
                  </a:extLst>
                </a:gridCol>
                <a:gridCol w="804672">
                  <a:extLst>
                    <a:ext uri="{9D8B030D-6E8A-4147-A177-3AD203B41FA5}">
                      <a16:colId xmlns:a16="http://schemas.microsoft.com/office/drawing/2014/main" val="20003"/>
                    </a:ext>
                  </a:extLst>
                </a:gridCol>
              </a:tblGrid>
              <a:tr h="365760">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Symbol</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Name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Action</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Since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0"/>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GOCT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FT Vest Buffer Oct.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pitchFamily="34" charset="0"/>
                          <a:ea typeface="Arial" pitchFamily="34" charset="-122"/>
                          <a:cs typeface="Arial" pitchFamily="34" charset="-120"/>
                        </a:rPr>
                        <a:t>Full exit -3%</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+2.7%</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NLR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Uranium &amp; Nuclear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pitchFamily="34" charset="0"/>
                          <a:ea typeface="Arial" pitchFamily="34" charset="-122"/>
                          <a:cs typeface="Arial" pitchFamily="34" charset="-120"/>
                        </a:rPr>
                        <a:t>Full exit -4%</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+4.1%</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2"/>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SCHD</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Schwab Dividend</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pitchFamily="34" charset="0"/>
                          <a:ea typeface="Arial" pitchFamily="34" charset="-122"/>
                          <a:cs typeface="Arial" pitchFamily="34" charset="-120"/>
                        </a:rPr>
                        <a:t>Trim -1%</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+3.1%</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bl>
          </a:graphicData>
        </a:graphic>
      </p:graphicFrame>
      <p:sp>
        <p:nvSpPr>
          <p:cNvPr id="8" name="Shape 4"/>
          <p:cNvSpPr/>
          <p:nvPr/>
        </p:nvSpPr>
        <p:spPr>
          <a:xfrm>
            <a:off x="7976615" y="3401568"/>
            <a:ext cx="4023360" cy="457200"/>
          </a:xfrm>
          <a:prstGeom prst="rect">
            <a:avLst/>
          </a:prstGeom>
          <a:solidFill>
            <a:srgbClr val="015A84"/>
          </a:solidFill>
          <a:ln w="12700">
            <a:solidFill>
              <a:srgbClr val="015A84"/>
            </a:solidFill>
            <a:prstDash val="solid"/>
          </a:ln>
        </p:spPr>
        <p:txBody>
          <a:bodyPr/>
          <a:lstStyle/>
          <a:p>
            <a:endParaRPr lang="en-US"/>
          </a:p>
        </p:txBody>
      </p:sp>
      <p:sp>
        <p:nvSpPr>
          <p:cNvPr id="9" name="Text 5"/>
          <p:cNvSpPr/>
          <p:nvPr/>
        </p:nvSpPr>
        <p:spPr>
          <a:xfrm>
            <a:off x="8013192" y="3422904"/>
            <a:ext cx="4023360" cy="457200"/>
          </a:xfrm>
          <a:prstGeom prst="rect">
            <a:avLst/>
          </a:prstGeom>
          <a:noFill/>
          <a:ln/>
        </p:spPr>
        <p:txBody>
          <a:bodyPr wrap="square" lIns="0" tIns="0" rIns="0" bIns="0" rtlCol="0" anchor="ctr"/>
          <a:lstStyle/>
          <a:p>
            <a:pPr marL="0" indent="0" algn="ctr">
              <a:buNone/>
            </a:pPr>
            <a:r>
              <a:rPr lang="en-US" sz="1300" b="1" kern="0" spc="400">
                <a:solidFill>
                  <a:srgbClr val="FFFFFF"/>
                </a:solidFill>
                <a:latin typeface="Arial" pitchFamily="34" charset="0"/>
                <a:ea typeface="Arial" pitchFamily="34" charset="-122"/>
                <a:cs typeface="Arial" pitchFamily="34" charset="-120"/>
              </a:rPr>
              <a:t>INCREASED EXPOSURE</a:t>
            </a:r>
            <a:endParaRPr lang="en-US" sz="1300"/>
          </a:p>
        </p:txBody>
      </p:sp>
      <p:graphicFrame>
        <p:nvGraphicFramePr>
          <p:cNvPr id="21" name="Table 1"/>
          <p:cNvGraphicFramePr>
            <a:graphicFrameLocks noGrp="1"/>
          </p:cNvGraphicFramePr>
          <p:nvPr>
            <p:extLst>
              <p:ext uri="{D42A27DB-BD31-4B8C-83A1-F6EECF244321}">
                <p14:modId xmlns:p14="http://schemas.microsoft.com/office/powerpoint/2010/main" val="2925879928"/>
              </p:ext>
            </p:extLst>
          </p:nvPr>
        </p:nvGraphicFramePr>
        <p:xfrm>
          <a:off x="7976615" y="3904488"/>
          <a:ext cx="4023358" cy="1097280"/>
        </p:xfrm>
        <a:graphic>
          <a:graphicData uri="http://schemas.openxmlformats.org/drawingml/2006/table">
            <a:tbl>
              <a:tblPr/>
              <a:tblGrid>
                <a:gridCol w="655321">
                  <a:extLst>
                    <a:ext uri="{9D8B030D-6E8A-4147-A177-3AD203B41FA5}">
                      <a16:colId xmlns:a16="http://schemas.microsoft.com/office/drawing/2014/main" val="20000"/>
                    </a:ext>
                  </a:extLst>
                </a:gridCol>
                <a:gridCol w="1390033">
                  <a:extLst>
                    <a:ext uri="{9D8B030D-6E8A-4147-A177-3AD203B41FA5}">
                      <a16:colId xmlns:a16="http://schemas.microsoft.com/office/drawing/2014/main" val="20001"/>
                    </a:ext>
                  </a:extLst>
                </a:gridCol>
                <a:gridCol w="1032515">
                  <a:extLst>
                    <a:ext uri="{9D8B030D-6E8A-4147-A177-3AD203B41FA5}">
                      <a16:colId xmlns:a16="http://schemas.microsoft.com/office/drawing/2014/main" val="20002"/>
                    </a:ext>
                  </a:extLst>
                </a:gridCol>
                <a:gridCol w="945489">
                  <a:extLst>
                    <a:ext uri="{9D8B030D-6E8A-4147-A177-3AD203B41FA5}">
                      <a16:colId xmlns:a16="http://schemas.microsoft.com/office/drawing/2014/main" val="20003"/>
                    </a:ext>
                  </a:extLst>
                </a:gridCol>
              </a:tblGrid>
              <a:tr h="365760">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Symbol</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Name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Action</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Since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0"/>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DRAM</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Roundhill Memory</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a:ea typeface="Arial" charset="0"/>
                          <a:cs typeface="Arial"/>
                        </a:rPr>
                        <a:t>New +4%</a:t>
                      </a:r>
                      <a:endParaRPr lang="en-US" sz="1100">
                        <a:latin typeface="Arial"/>
                        <a:ea typeface="Arial" charset="0"/>
                        <a:cs typeface="Arial"/>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+44.5%</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MSFT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Microsoft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a:ea typeface="Arial" charset="0"/>
                          <a:cs typeface="Arial"/>
                        </a:rPr>
                        <a:t>New +4%</a:t>
                      </a:r>
                      <a:endParaRPr lang="en-US" sz="1100">
                        <a:latin typeface="Arial"/>
                        <a:ea typeface="Arial" charset="0"/>
                        <a:cs typeface="Arial"/>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+4.1%</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2"/>
                  </a:ext>
                </a:extLst>
              </a:tr>
            </a:tbl>
          </a:graphicData>
        </a:graphic>
      </p:graphicFrame>
      <p:sp>
        <p:nvSpPr>
          <p:cNvPr id="14" name="Text 9"/>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22" name="Picture 21" descr="1778608367095_image.png"/>
          <p:cNvPicPr>
            <a:picLocks noChangeAspect="1"/>
          </p:cNvPicPr>
          <p:nvPr/>
        </p:nvPicPr>
        <p:blipFill>
          <a:blip r:embed="rId3"/>
          <a:srcRect l="1173" r="13709" b="7440"/>
          <a:stretch>
            <a:fillRect/>
          </a:stretch>
        </p:blipFill>
        <p:spPr>
          <a:xfrm>
            <a:off x="36576" y="1393603"/>
            <a:ext cx="7671816" cy="4165093"/>
          </a:xfrm>
          <a:prstGeom prst="rect">
            <a:avLst/>
          </a:prstGeom>
        </p:spPr>
      </p:pic>
      <p:pic>
        <p:nvPicPr>
          <p:cNvPr id="7" name="Picture 6" descr="A blue and grey logo">
            <a:extLst>
              <a:ext uri="{FF2B5EF4-FFF2-40B4-BE49-F238E27FC236}">
                <a16:creationId xmlns:a16="http://schemas.microsoft.com/office/drawing/2014/main" id="{EED8A8B5-11F4-44AB-DC3E-3FE186B73C08}"/>
              </a:ext>
            </a:extLst>
          </p:cNvPr>
          <p:cNvPicPr>
            <a:picLocks noChangeAspect="1"/>
          </p:cNvPicPr>
          <p:nvPr/>
        </p:nvPicPr>
        <p:blipFill>
          <a:blip r:embed="rId4"/>
          <a:stretch>
            <a:fillRect/>
          </a:stretch>
        </p:blipFill>
        <p:spPr>
          <a:xfrm>
            <a:off x="9998926" y="5761465"/>
            <a:ext cx="2109440" cy="10872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MSFT  ·  Microsoft</a:t>
            </a:r>
            <a:endParaRPr lang="en-US" sz="2800"/>
          </a:p>
        </p:txBody>
      </p:sp>
      <p:sp>
        <p:nvSpPr>
          <p:cNvPr id="4" name="Text 1"/>
          <p:cNvSpPr/>
          <p:nvPr/>
        </p:nvSpPr>
        <p:spPr>
          <a:xfrm>
            <a:off x="457200" y="891540"/>
            <a:ext cx="11247120" cy="320040"/>
          </a:xfrm>
          <a:prstGeom prst="rect">
            <a:avLst/>
          </a:prstGeom>
          <a:noFill/>
          <a:ln/>
        </p:spPr>
        <p:txBody>
          <a:bodyPr wrap="square" lIns="0" tIns="0" rIns="0" bIns="0" rtlCol="0" anchor="ctr"/>
          <a:lstStyle/>
          <a:p>
            <a:pPr marL="0" indent="0">
              <a:buNone/>
            </a:pPr>
            <a:r>
              <a:rPr lang="en-US" sz="1400" i="1" dirty="0">
                <a:solidFill>
                  <a:srgbClr val="63666A"/>
                </a:solidFill>
                <a:latin typeface="Arial" pitchFamily="34" charset="0"/>
                <a:ea typeface="Arial" pitchFamily="34" charset="-122"/>
                <a:cs typeface="Arial" pitchFamily="34" charset="-120"/>
              </a:rPr>
              <a:t>Added April 14, 2026</a:t>
            </a:r>
            <a:endParaRPr lang="en-US" sz="1400" dirty="0"/>
          </a:p>
        </p:txBody>
      </p:sp>
      <p:sp>
        <p:nvSpPr>
          <p:cNvPr id="17" name="Text 1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sp>
        <p:nvSpPr>
          <p:cNvPr id="18" name="Rectangle 17"/>
          <p:cNvSpPr/>
          <p:nvPr/>
        </p:nvSpPr>
        <p:spPr>
          <a:xfrm>
            <a:off x="7680960" y="1554480"/>
            <a:ext cx="4023360" cy="1280160"/>
          </a:xfrm>
          <a:prstGeom prst="rect">
            <a:avLst/>
          </a:prstGeom>
          <a:solidFill>
            <a:srgbClr val="01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7680960" y="1664208"/>
            <a:ext cx="4023360" cy="274320"/>
          </a:xfrm>
          <a:prstGeom prst="rect">
            <a:avLst/>
          </a:prstGeom>
          <a:noFill/>
        </p:spPr>
        <p:txBody>
          <a:bodyPr wrap="square" lIns="0" tIns="0" rIns="0" bIns="0" anchor="ctr"/>
          <a:lstStyle/>
          <a:p>
            <a:pPr marL="0" indent="0" algn="ctr">
              <a:buNone/>
            </a:pPr>
            <a:r>
              <a:rPr sz="1000" b="1" kern="0" spc="300">
                <a:solidFill>
                  <a:srgbClr val="FFB71A"/>
                </a:solidFill>
                <a:latin typeface="Arial"/>
              </a:rPr>
              <a:t>RETURN SINCE ACQUISITION</a:t>
            </a:r>
          </a:p>
        </p:txBody>
      </p:sp>
      <p:sp>
        <p:nvSpPr>
          <p:cNvPr id="20" name="TextBox 19"/>
          <p:cNvSpPr txBox="1"/>
          <p:nvPr/>
        </p:nvSpPr>
        <p:spPr>
          <a:xfrm>
            <a:off x="7680960" y="1920240"/>
            <a:ext cx="4023360" cy="640080"/>
          </a:xfrm>
          <a:prstGeom prst="rect">
            <a:avLst/>
          </a:prstGeom>
          <a:noFill/>
        </p:spPr>
        <p:txBody>
          <a:bodyPr wrap="square" lIns="0" tIns="0" rIns="0" bIns="0" anchor="ctr"/>
          <a:lstStyle/>
          <a:p>
            <a:pPr marL="0" indent="0" algn="ctr">
              <a:buNone/>
            </a:pPr>
            <a:r>
              <a:rPr sz="4400" b="1">
                <a:solidFill>
                  <a:srgbClr val="FFFFFF"/>
                </a:solidFill>
                <a:latin typeface="Arial Black"/>
              </a:rPr>
              <a:t>+</a:t>
            </a:r>
            <a:r>
              <a:rPr lang="en-US" sz="4400" b="1">
                <a:solidFill>
                  <a:srgbClr val="FFFFFF"/>
                </a:solidFill>
                <a:latin typeface="Arial Black"/>
              </a:rPr>
              <a:t>4.1</a:t>
            </a:r>
            <a:r>
              <a:rPr sz="4400" b="1">
                <a:solidFill>
                  <a:srgbClr val="FFFFFF"/>
                </a:solidFill>
                <a:latin typeface="Arial Black"/>
              </a:rPr>
              <a:t>%</a:t>
            </a:r>
          </a:p>
        </p:txBody>
      </p:sp>
      <p:sp>
        <p:nvSpPr>
          <p:cNvPr id="21" name="TextBox 20"/>
          <p:cNvSpPr txBox="1"/>
          <p:nvPr/>
        </p:nvSpPr>
        <p:spPr>
          <a:xfrm>
            <a:off x="7680960" y="2542032"/>
            <a:ext cx="4023360" cy="228600"/>
          </a:xfrm>
          <a:prstGeom prst="rect">
            <a:avLst/>
          </a:prstGeom>
          <a:noFill/>
        </p:spPr>
        <p:txBody>
          <a:bodyPr wrap="square" lIns="0" tIns="0" rIns="0" bIns="0" anchor="ctr"/>
          <a:lstStyle/>
          <a:p>
            <a:pPr marL="0" indent="0" algn="ctr">
              <a:buNone/>
            </a:pPr>
            <a:r>
              <a:rPr sz="1000" i="1">
                <a:solidFill>
                  <a:srgbClr val="BFD7E0"/>
                </a:solidFill>
                <a:latin typeface="Arial"/>
              </a:rPr>
              <a:t>vs. SPY +5.</a:t>
            </a:r>
            <a:r>
              <a:rPr lang="en-US" sz="1000" i="1">
                <a:solidFill>
                  <a:srgbClr val="BFD7E0"/>
                </a:solidFill>
                <a:latin typeface="Arial"/>
              </a:rPr>
              <a:t>6</a:t>
            </a:r>
            <a:r>
              <a:rPr sz="1000" i="1">
                <a:solidFill>
                  <a:srgbClr val="BFD7E0"/>
                </a:solidFill>
                <a:latin typeface="Arial"/>
              </a:rPr>
              <a:t>% over the same period</a:t>
            </a:r>
          </a:p>
        </p:txBody>
      </p:sp>
      <p:sp>
        <p:nvSpPr>
          <p:cNvPr id="22" name="TextBox 21"/>
          <p:cNvSpPr txBox="1"/>
          <p:nvPr/>
        </p:nvSpPr>
        <p:spPr>
          <a:xfrm>
            <a:off x="457200" y="1554480"/>
            <a:ext cx="7040880" cy="274320"/>
          </a:xfrm>
          <a:prstGeom prst="rect">
            <a:avLst/>
          </a:prstGeom>
          <a:noFill/>
        </p:spPr>
        <p:txBody>
          <a:bodyPr wrap="square" lIns="0" tIns="0" rIns="0" bIns="0" anchor="ctr"/>
          <a:lstStyle/>
          <a:p>
            <a:pPr marL="0" indent="0" algn="l">
              <a:buNone/>
            </a:pPr>
            <a:r>
              <a:rPr sz="1000" b="1" kern="0" spc="300">
                <a:solidFill>
                  <a:srgbClr val="80AFC1"/>
                </a:solidFill>
                <a:latin typeface="Arial"/>
              </a:rPr>
              <a:t>PRICE PERFORMANCE  ·  % OFF ALL-TIME HIGH</a:t>
            </a:r>
          </a:p>
        </p:txBody>
      </p:sp>
      <p:graphicFrame>
        <p:nvGraphicFramePr>
          <p:cNvPr id="23" name="Chart 22"/>
          <p:cNvGraphicFramePr>
            <a:graphicFrameLocks noGrp="1"/>
          </p:cNvGraphicFramePr>
          <p:nvPr/>
        </p:nvGraphicFramePr>
        <p:xfrm>
          <a:off x="457200" y="1920240"/>
          <a:ext cx="7040880" cy="4434840"/>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Connector 23"/>
          <p:cNvCxnSpPr/>
          <p:nvPr/>
        </p:nvCxnSpPr>
        <p:spPr>
          <a:xfrm>
            <a:off x="6733388" y="1992476"/>
            <a:ext cx="6195" cy="3951124"/>
          </a:xfrm>
          <a:prstGeom prst="line">
            <a:avLst/>
          </a:prstGeom>
          <a:ln w="25400">
            <a:solidFill>
              <a:srgbClr val="FFB71A"/>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276188" y="1711960"/>
            <a:ext cx="914400" cy="274320"/>
          </a:xfrm>
          <a:prstGeom prst="rect">
            <a:avLst/>
          </a:prstGeom>
          <a:solidFill>
            <a:srgbClr val="FFFFFF"/>
          </a:solidFill>
          <a:ln w="12700">
            <a:solidFill>
              <a:srgbClr val="FFB7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6276188" y="1711960"/>
            <a:ext cx="914400" cy="274320"/>
          </a:xfrm>
          <a:prstGeom prst="rect">
            <a:avLst/>
          </a:prstGeom>
          <a:noFill/>
        </p:spPr>
        <p:txBody>
          <a:bodyPr wrap="none" lIns="0" tIns="0" rIns="0" bIns="0" anchor="ctr">
            <a:spAutoFit/>
          </a:bodyPr>
          <a:lstStyle/>
          <a:p>
            <a:pPr algn="ctr"/>
            <a:r>
              <a:rPr sz="900" b="1">
                <a:solidFill>
                  <a:srgbClr val="015A84"/>
                </a:solidFill>
                <a:latin typeface="Arial"/>
              </a:rPr>
              <a:t>Entry  4/14</a:t>
            </a:r>
          </a:p>
        </p:txBody>
      </p:sp>
      <p:sp>
        <p:nvSpPr>
          <p:cNvPr id="27" name="TextBox 26"/>
          <p:cNvSpPr txBox="1"/>
          <p:nvPr/>
        </p:nvSpPr>
        <p:spPr>
          <a:xfrm>
            <a:off x="7680960" y="3017520"/>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THE SETUP</a:t>
            </a:r>
          </a:p>
        </p:txBody>
      </p:sp>
      <p:sp>
        <p:nvSpPr>
          <p:cNvPr id="28" name="TextBox 27"/>
          <p:cNvSpPr txBox="1"/>
          <p:nvPr/>
        </p:nvSpPr>
        <p:spPr>
          <a:xfrm>
            <a:off x="7680960" y="3291839"/>
            <a:ext cx="4023360" cy="868680"/>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Hardware/chip rally pulled capital out of software through Q1 2026</a:t>
            </a:r>
          </a:p>
          <a:p>
            <a:pPr marL="342900" indent="-342900">
              <a:spcBef>
                <a:spcPts val="300"/>
              </a:spcBef>
              <a:buSzPct val="100000"/>
              <a:buChar char="●"/>
            </a:pPr>
            <a:r>
              <a:rPr sz="1100">
                <a:solidFill>
                  <a:srgbClr val="63666A"/>
                </a:solidFill>
                <a:latin typeface="Arial"/>
              </a:rPr>
              <a:t>MSFT down 18.5% YTD and 29.5% from ATH at our entry</a:t>
            </a:r>
          </a:p>
        </p:txBody>
      </p:sp>
      <p:sp>
        <p:nvSpPr>
          <p:cNvPr id="29" name="TextBox 28"/>
          <p:cNvSpPr txBox="1"/>
          <p:nvPr/>
        </p:nvSpPr>
        <p:spPr>
          <a:xfrm>
            <a:off x="7680960" y="4343400"/>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WHY WE BOUGHT</a:t>
            </a:r>
          </a:p>
        </p:txBody>
      </p:sp>
      <p:sp>
        <p:nvSpPr>
          <p:cNvPr id="30" name="TextBox 29"/>
          <p:cNvSpPr txBox="1"/>
          <p:nvPr/>
        </p:nvSpPr>
        <p:spPr>
          <a:xfrm>
            <a:off x="7680960" y="4617720"/>
            <a:ext cx="4023360" cy="715581"/>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Added 4/14 at $391.72, funded by GOCT exit and SCHD trim</a:t>
            </a:r>
          </a:p>
          <a:p>
            <a:pPr marL="342900" indent="-342900">
              <a:spcBef>
                <a:spcPts val="300"/>
              </a:spcBef>
              <a:buSzPct val="100000"/>
              <a:buChar char="●"/>
            </a:pPr>
            <a:r>
              <a:rPr sz="1100">
                <a:solidFill>
                  <a:srgbClr val="63666A"/>
                </a:solidFill>
                <a:latin typeface="Arial"/>
              </a:rPr>
              <a:t>Q1 revenue +18%</a:t>
            </a:r>
            <a:r>
              <a:rPr lang="en-US" sz="1100">
                <a:solidFill>
                  <a:srgbClr val="63666A"/>
                </a:solidFill>
                <a:latin typeface="Arial"/>
              </a:rPr>
              <a:t> revenue </a:t>
            </a:r>
            <a:r>
              <a:rPr sz="1100">
                <a:solidFill>
                  <a:srgbClr val="63666A"/>
                </a:solidFill>
                <a:latin typeface="Arial"/>
              </a:rPr>
              <a:t>YoY; </a:t>
            </a:r>
            <a:r>
              <a:rPr lang="en-US" sz="1100">
                <a:solidFill>
                  <a:srgbClr val="63666A"/>
                </a:solidFill>
                <a:latin typeface="Arial"/>
              </a:rPr>
              <a:t>cloud </a:t>
            </a:r>
            <a:r>
              <a:rPr sz="1100">
                <a:solidFill>
                  <a:srgbClr val="63666A"/>
                </a:solidFill>
                <a:latin typeface="Arial"/>
              </a:rPr>
              <a:t>+40%; 36% net margin</a:t>
            </a:r>
          </a:p>
        </p:txBody>
      </p:sp>
      <p:sp>
        <p:nvSpPr>
          <p:cNvPr id="31" name="TextBox 30"/>
          <p:cNvSpPr txBox="1"/>
          <p:nvPr/>
        </p:nvSpPr>
        <p:spPr>
          <a:xfrm>
            <a:off x="7680960" y="5669279"/>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CURRENT STANCE</a:t>
            </a:r>
          </a:p>
        </p:txBody>
      </p:sp>
      <p:sp>
        <p:nvSpPr>
          <p:cNvPr id="32" name="TextBox 31"/>
          <p:cNvSpPr txBox="1"/>
          <p:nvPr/>
        </p:nvSpPr>
        <p:spPr>
          <a:xfrm>
            <a:off x="7680960" y="5943599"/>
            <a:ext cx="4023360" cy="868680"/>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Holding full weight</a:t>
            </a:r>
          </a:p>
          <a:p>
            <a:pPr marL="342900" indent="-342900">
              <a:spcBef>
                <a:spcPts val="300"/>
              </a:spcBef>
              <a:buSzPct val="100000"/>
              <a:buChar char="●"/>
            </a:pPr>
            <a:r>
              <a:rPr sz="1100">
                <a:solidFill>
                  <a:srgbClr val="63666A"/>
                </a:solidFill>
                <a:latin typeface="Arial"/>
              </a:rPr>
              <a:t>Sold off on CapEx narrative, not business deterioration</a:t>
            </a:r>
          </a:p>
        </p:txBody>
      </p:sp>
      <p:pic>
        <p:nvPicPr>
          <p:cNvPr id="5" name="Picture 4" descr="A blue and grey logo">
            <a:extLst>
              <a:ext uri="{FF2B5EF4-FFF2-40B4-BE49-F238E27FC236}">
                <a16:creationId xmlns:a16="http://schemas.microsoft.com/office/drawing/2014/main" id="{B2D7ACB7-08B7-3008-03C2-3552DDD3AC91}"/>
              </a:ext>
            </a:extLst>
          </p:cNvPr>
          <p:cNvPicPr>
            <a:picLocks noChangeAspect="1"/>
          </p:cNvPicPr>
          <p:nvPr/>
        </p:nvPicPr>
        <p:blipFill>
          <a:blip r:embed="rId4"/>
          <a:stretch>
            <a:fillRect/>
          </a:stretch>
        </p:blipFill>
        <p:spPr>
          <a:xfrm>
            <a:off x="9989633" y="92928"/>
            <a:ext cx="2109440" cy="10872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DRAM  ·  Roundhill Memory ETF</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dirty="0">
                <a:solidFill>
                  <a:srgbClr val="63666A"/>
                </a:solidFill>
                <a:latin typeface="Arial" pitchFamily="34" charset="0"/>
                <a:ea typeface="Arial" pitchFamily="34" charset="-122"/>
                <a:cs typeface="Arial" pitchFamily="34" charset="-120"/>
              </a:rPr>
              <a:t>Added April 14, 2026</a:t>
            </a:r>
            <a:endParaRPr lang="en-US" sz="1400" dirty="0"/>
          </a:p>
        </p:txBody>
      </p:sp>
      <p:sp>
        <p:nvSpPr>
          <p:cNvPr id="17" name="Text 1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sp>
        <p:nvSpPr>
          <p:cNvPr id="18" name="Rectangle 17"/>
          <p:cNvSpPr/>
          <p:nvPr/>
        </p:nvSpPr>
        <p:spPr>
          <a:xfrm>
            <a:off x="7680960" y="1554480"/>
            <a:ext cx="4023360" cy="1280160"/>
          </a:xfrm>
          <a:prstGeom prst="rect">
            <a:avLst/>
          </a:prstGeom>
          <a:solidFill>
            <a:srgbClr val="015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7680960" y="1664208"/>
            <a:ext cx="4023360" cy="274320"/>
          </a:xfrm>
          <a:prstGeom prst="rect">
            <a:avLst/>
          </a:prstGeom>
          <a:noFill/>
        </p:spPr>
        <p:txBody>
          <a:bodyPr wrap="square" lIns="0" tIns="0" rIns="0" bIns="0" anchor="ctr"/>
          <a:lstStyle/>
          <a:p>
            <a:pPr marL="0" indent="0" algn="ctr">
              <a:buNone/>
            </a:pPr>
            <a:r>
              <a:rPr sz="1000" b="1" kern="0" spc="300">
                <a:solidFill>
                  <a:srgbClr val="FFB71A"/>
                </a:solidFill>
                <a:latin typeface="Arial"/>
              </a:rPr>
              <a:t>RETURN SINCE ACQUISITION</a:t>
            </a:r>
          </a:p>
        </p:txBody>
      </p:sp>
      <p:sp>
        <p:nvSpPr>
          <p:cNvPr id="20" name="TextBox 19"/>
          <p:cNvSpPr txBox="1"/>
          <p:nvPr/>
        </p:nvSpPr>
        <p:spPr>
          <a:xfrm>
            <a:off x="7680960" y="1920240"/>
            <a:ext cx="4023360" cy="640080"/>
          </a:xfrm>
          <a:prstGeom prst="rect">
            <a:avLst/>
          </a:prstGeom>
          <a:noFill/>
        </p:spPr>
        <p:txBody>
          <a:bodyPr wrap="square" lIns="0" tIns="0" rIns="0" bIns="0" anchor="ctr"/>
          <a:lstStyle/>
          <a:p>
            <a:pPr marL="0" indent="0" algn="ctr">
              <a:buNone/>
            </a:pPr>
            <a:r>
              <a:rPr sz="4400" b="1">
                <a:solidFill>
                  <a:srgbClr val="FFFFFF"/>
                </a:solidFill>
                <a:latin typeface="Arial Black"/>
              </a:rPr>
              <a:t>+44.5%</a:t>
            </a:r>
          </a:p>
        </p:txBody>
      </p:sp>
      <p:sp>
        <p:nvSpPr>
          <p:cNvPr id="21" name="TextBox 20"/>
          <p:cNvSpPr txBox="1"/>
          <p:nvPr/>
        </p:nvSpPr>
        <p:spPr>
          <a:xfrm>
            <a:off x="7680960" y="2542032"/>
            <a:ext cx="4023360" cy="228600"/>
          </a:xfrm>
          <a:prstGeom prst="rect">
            <a:avLst/>
          </a:prstGeom>
          <a:noFill/>
        </p:spPr>
        <p:txBody>
          <a:bodyPr wrap="square" lIns="0" tIns="0" rIns="0" bIns="0" anchor="ctr"/>
          <a:lstStyle/>
          <a:p>
            <a:pPr marL="0" indent="0" algn="ctr">
              <a:buNone/>
            </a:pPr>
            <a:r>
              <a:rPr sz="1000" i="1">
                <a:solidFill>
                  <a:srgbClr val="BFD7E0"/>
                </a:solidFill>
                <a:latin typeface="Arial"/>
              </a:rPr>
              <a:t>vs. SPY +</a:t>
            </a:r>
            <a:r>
              <a:rPr lang="en-US" sz="1000" i="1">
                <a:solidFill>
                  <a:srgbClr val="BFD7E0"/>
                </a:solidFill>
                <a:latin typeface="Arial"/>
              </a:rPr>
              <a:t>5.6</a:t>
            </a:r>
            <a:r>
              <a:rPr sz="1000" i="1">
                <a:solidFill>
                  <a:srgbClr val="BFD7E0"/>
                </a:solidFill>
                <a:latin typeface="Arial"/>
              </a:rPr>
              <a:t>% over the same period</a:t>
            </a:r>
          </a:p>
        </p:txBody>
      </p:sp>
      <p:sp>
        <p:nvSpPr>
          <p:cNvPr id="22" name="TextBox 21"/>
          <p:cNvSpPr txBox="1"/>
          <p:nvPr/>
        </p:nvSpPr>
        <p:spPr>
          <a:xfrm>
            <a:off x="457200" y="1554480"/>
            <a:ext cx="7040880" cy="274320"/>
          </a:xfrm>
          <a:prstGeom prst="rect">
            <a:avLst/>
          </a:prstGeom>
          <a:noFill/>
        </p:spPr>
        <p:txBody>
          <a:bodyPr wrap="square" lIns="0" tIns="0" rIns="0" bIns="0" anchor="ctr"/>
          <a:lstStyle/>
          <a:p>
            <a:pPr marL="0" indent="0" algn="l">
              <a:buNone/>
            </a:pPr>
            <a:r>
              <a:rPr sz="1000" b="1" kern="0" spc="300">
                <a:solidFill>
                  <a:srgbClr val="80AFC1"/>
                </a:solidFill>
                <a:latin typeface="Arial"/>
              </a:rPr>
              <a:t>PRICE PERFORMANCE  ·  INDEXED FROM ACQUISITION</a:t>
            </a:r>
          </a:p>
        </p:txBody>
      </p:sp>
      <p:graphicFrame>
        <p:nvGraphicFramePr>
          <p:cNvPr id="23" name="Chart 22"/>
          <p:cNvGraphicFramePr>
            <a:graphicFrameLocks noGrp="1"/>
          </p:cNvGraphicFramePr>
          <p:nvPr/>
        </p:nvGraphicFramePr>
        <p:xfrm>
          <a:off x="457200" y="1920240"/>
          <a:ext cx="7040880" cy="443484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680960" y="3017520"/>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THE VEHICLE</a:t>
            </a:r>
          </a:p>
        </p:txBody>
      </p:sp>
      <p:sp>
        <p:nvSpPr>
          <p:cNvPr id="25" name="TextBox 24"/>
          <p:cNvSpPr txBox="1"/>
          <p:nvPr/>
        </p:nvSpPr>
        <p:spPr>
          <a:xfrm>
            <a:off x="7680960" y="3291839"/>
            <a:ext cx="4023360" cy="868680"/>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Roundhill ETF with SK Hynix and Samsung as top holdings</a:t>
            </a:r>
          </a:p>
          <a:p>
            <a:pPr marL="342900" indent="-342900">
              <a:spcBef>
                <a:spcPts val="300"/>
              </a:spcBef>
              <a:buSzPct val="100000"/>
              <a:buChar char="●"/>
            </a:pPr>
            <a:r>
              <a:rPr sz="1100">
                <a:solidFill>
                  <a:srgbClr val="63666A"/>
                </a:solidFill>
                <a:latin typeface="Arial"/>
              </a:rPr>
              <a:t>Both names absent from SMH and other hardware ETFs</a:t>
            </a:r>
          </a:p>
        </p:txBody>
      </p:sp>
      <p:sp>
        <p:nvSpPr>
          <p:cNvPr id="26" name="TextBox 25"/>
          <p:cNvSpPr txBox="1"/>
          <p:nvPr/>
        </p:nvSpPr>
        <p:spPr>
          <a:xfrm>
            <a:off x="7680960" y="4343400"/>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WHY WE BOUGHT</a:t>
            </a:r>
          </a:p>
        </p:txBody>
      </p:sp>
      <p:sp>
        <p:nvSpPr>
          <p:cNvPr id="27" name="TextBox 26"/>
          <p:cNvSpPr txBox="1"/>
          <p:nvPr/>
        </p:nvSpPr>
        <p:spPr>
          <a:xfrm>
            <a:off x="7680960" y="4617720"/>
            <a:ext cx="4023360" cy="868680"/>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SK Hynix +198% YoY, Samsung +69% YoY with strong guidance</a:t>
            </a:r>
          </a:p>
          <a:p>
            <a:pPr marL="342900" indent="-342900">
              <a:spcBef>
                <a:spcPts val="300"/>
              </a:spcBef>
              <a:buSzPct val="100000"/>
              <a:buChar char="●"/>
            </a:pPr>
            <a:r>
              <a:rPr sz="1100">
                <a:solidFill>
                  <a:srgbClr val="63666A"/>
                </a:solidFill>
                <a:latin typeface="Arial"/>
              </a:rPr>
              <a:t>Direct memory exposure not available elsewhere in sleeve</a:t>
            </a:r>
          </a:p>
        </p:txBody>
      </p:sp>
      <p:sp>
        <p:nvSpPr>
          <p:cNvPr id="28" name="TextBox 27"/>
          <p:cNvSpPr txBox="1"/>
          <p:nvPr/>
        </p:nvSpPr>
        <p:spPr>
          <a:xfrm>
            <a:off x="7680960" y="5669279"/>
            <a:ext cx="4023360" cy="274320"/>
          </a:xfrm>
          <a:prstGeom prst="rect">
            <a:avLst/>
          </a:prstGeom>
          <a:noFill/>
        </p:spPr>
        <p:txBody>
          <a:bodyPr wrap="square" lIns="0" tIns="0" rIns="0" bIns="0" anchor="ctr"/>
          <a:lstStyle/>
          <a:p>
            <a:pPr marL="0" indent="0" algn="l">
              <a:buNone/>
            </a:pPr>
            <a:r>
              <a:rPr sz="1000" b="1" kern="0" spc="300">
                <a:solidFill>
                  <a:srgbClr val="80AFC1"/>
                </a:solidFill>
                <a:latin typeface="Arial"/>
              </a:rPr>
              <a:t>CURRENT STANCE</a:t>
            </a:r>
          </a:p>
        </p:txBody>
      </p:sp>
      <p:sp>
        <p:nvSpPr>
          <p:cNvPr id="29" name="TextBox 28"/>
          <p:cNvSpPr txBox="1"/>
          <p:nvPr/>
        </p:nvSpPr>
        <p:spPr>
          <a:xfrm>
            <a:off x="7680960" y="5943599"/>
            <a:ext cx="4023360" cy="868680"/>
          </a:xfrm>
          <a:prstGeom prst="rect">
            <a:avLst/>
          </a:prstGeom>
          <a:noFill/>
        </p:spPr>
        <p:txBody>
          <a:bodyPr wrap="square" lIns="0" tIns="0" rIns="0" bIns="0" anchor="t">
            <a:spAutoFit/>
          </a:bodyPr>
          <a:lstStyle/>
          <a:p>
            <a:pPr marL="342900" indent="-342900">
              <a:spcBef>
                <a:spcPts val="300"/>
              </a:spcBef>
              <a:buSzPct val="100000"/>
              <a:buChar char="●"/>
            </a:pPr>
            <a:r>
              <a:rPr sz="1100">
                <a:solidFill>
                  <a:srgbClr val="63666A"/>
                </a:solidFill>
                <a:latin typeface="Arial"/>
              </a:rPr>
              <a:t>Holding full weight as core AI infrastructure play</a:t>
            </a:r>
          </a:p>
          <a:p>
            <a:pPr marL="342900" indent="-342900">
              <a:spcBef>
                <a:spcPts val="300"/>
              </a:spcBef>
              <a:buSzPct val="100000"/>
              <a:buChar char="●"/>
            </a:pPr>
            <a:r>
              <a:rPr sz="1100">
                <a:solidFill>
                  <a:srgbClr val="63666A"/>
                </a:solidFill>
                <a:latin typeface="Arial"/>
              </a:rPr>
              <a:t>Supply-demand favorable; Q1 earnings reinforce setup</a:t>
            </a:r>
          </a:p>
        </p:txBody>
      </p:sp>
      <p:pic>
        <p:nvPicPr>
          <p:cNvPr id="5" name="Picture 4" descr="A blue and grey logo">
            <a:extLst>
              <a:ext uri="{FF2B5EF4-FFF2-40B4-BE49-F238E27FC236}">
                <a16:creationId xmlns:a16="http://schemas.microsoft.com/office/drawing/2014/main" id="{1F8B6329-2A0E-6321-F39F-13965DA30761}"/>
              </a:ext>
            </a:extLst>
          </p:cNvPr>
          <p:cNvPicPr>
            <a:picLocks noChangeAspect="1"/>
          </p:cNvPicPr>
          <p:nvPr/>
        </p:nvPicPr>
        <p:blipFill>
          <a:blip r:embed="rId4"/>
          <a:stretch>
            <a:fillRect/>
          </a:stretch>
        </p:blipFill>
        <p:spPr>
          <a:xfrm>
            <a:off x="9989633" y="92928"/>
            <a:ext cx="2109440" cy="10872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bg>
      <p:bgPr>
        <a:solidFill>
          <a:srgbClr val="015A84"/>
        </a:solidFill>
        <a:effectLst/>
      </p:bgPr>
    </p:bg>
    <p:spTree>
      <p:nvGrpSpPr>
        <p:cNvPr id="1" name=""/>
        <p:cNvGrpSpPr/>
        <p:nvPr/>
      </p:nvGrpSpPr>
      <p:grpSpPr>
        <a:xfrm>
          <a:off x="0" y="0"/>
          <a:ext cx="0" cy="0"/>
          <a:chOff x="0" y="0"/>
          <a:chExt cx="0" cy="0"/>
        </a:xfrm>
      </p:grpSpPr>
      <p:sp>
        <p:nvSpPr>
          <p:cNvPr id="2" name="Shape 0"/>
          <p:cNvSpPr/>
          <p:nvPr/>
        </p:nvSpPr>
        <p:spPr>
          <a:xfrm>
            <a:off x="0" y="0"/>
            <a:ext cx="228600" cy="6858000"/>
          </a:xfrm>
          <a:prstGeom prst="rect">
            <a:avLst/>
          </a:prstGeom>
          <a:solidFill>
            <a:srgbClr val="FFB71A"/>
          </a:solidFill>
          <a:ln w="12700">
            <a:solidFill>
              <a:srgbClr val="FFB71A"/>
            </a:solidFill>
            <a:prstDash val="solid"/>
          </a:ln>
        </p:spPr>
        <p:txBody>
          <a:bodyPr/>
          <a:lstStyle/>
          <a:p>
            <a:endParaRPr lang="en-US"/>
          </a:p>
        </p:txBody>
      </p:sp>
      <p:sp>
        <p:nvSpPr>
          <p:cNvPr id="3" name="Text 1"/>
          <p:cNvSpPr/>
          <p:nvPr/>
        </p:nvSpPr>
        <p:spPr>
          <a:xfrm>
            <a:off x="914400" y="640080"/>
            <a:ext cx="10058400" cy="640080"/>
          </a:xfrm>
          <a:prstGeom prst="rect">
            <a:avLst/>
          </a:prstGeom>
          <a:noFill/>
          <a:ln/>
        </p:spPr>
        <p:txBody>
          <a:bodyPr wrap="square" lIns="0" tIns="0" rIns="0" bIns="0" rtlCol="0" anchor="ctr"/>
          <a:lstStyle/>
          <a:p>
            <a:pPr marL="0" indent="0">
              <a:buNone/>
            </a:pPr>
            <a:r>
              <a:rPr lang="en-US" sz="4000" b="1">
                <a:solidFill>
                  <a:srgbClr val="FFFFFF"/>
                </a:solidFill>
                <a:latin typeface="Arial Black" pitchFamily="34" charset="0"/>
                <a:ea typeface="Arial Black" pitchFamily="34" charset="-122"/>
                <a:cs typeface="Arial Black" pitchFamily="34" charset="-120"/>
              </a:rPr>
              <a:t>Summary</a:t>
            </a:r>
            <a:endParaRPr lang="en-US" sz="4000"/>
          </a:p>
        </p:txBody>
      </p:sp>
      <p:sp>
        <p:nvSpPr>
          <p:cNvPr id="4" name="Text 2"/>
          <p:cNvSpPr/>
          <p:nvPr/>
        </p:nvSpPr>
        <p:spPr>
          <a:xfrm>
            <a:off x="914400" y="1371600"/>
            <a:ext cx="10058400" cy="365760"/>
          </a:xfrm>
          <a:prstGeom prst="rect">
            <a:avLst/>
          </a:prstGeom>
          <a:noFill/>
          <a:ln/>
        </p:spPr>
        <p:txBody>
          <a:bodyPr wrap="square" lIns="0" tIns="0" rIns="0" bIns="0" rtlCol="0" anchor="ctr"/>
          <a:lstStyle/>
          <a:p>
            <a:pPr marL="0" indent="0">
              <a:buNone/>
            </a:pPr>
            <a:r>
              <a:rPr lang="en-US" sz="1600" i="1">
                <a:solidFill>
                  <a:srgbClr val="FFB71A"/>
                </a:solidFill>
                <a:latin typeface="Arial" pitchFamily="34" charset="0"/>
                <a:ea typeface="Arial" pitchFamily="34" charset="-122"/>
                <a:cs typeface="Arial" pitchFamily="34" charset="-120"/>
              </a:rPr>
              <a:t>Where the portfolio stands today</a:t>
            </a:r>
            <a:endParaRPr lang="en-US" sz="1600"/>
          </a:p>
        </p:txBody>
      </p:sp>
      <p:sp>
        <p:nvSpPr>
          <p:cNvPr id="5" name="Shape 3"/>
          <p:cNvSpPr/>
          <p:nvPr/>
        </p:nvSpPr>
        <p:spPr>
          <a:xfrm>
            <a:off x="914400" y="2286000"/>
            <a:ext cx="3383280" cy="54864"/>
          </a:xfrm>
          <a:prstGeom prst="rect">
            <a:avLst/>
          </a:prstGeom>
          <a:solidFill>
            <a:srgbClr val="FFB71A"/>
          </a:solidFill>
          <a:ln w="12700">
            <a:solidFill>
              <a:srgbClr val="FFB71A"/>
            </a:solidFill>
            <a:prstDash val="solid"/>
          </a:ln>
        </p:spPr>
        <p:txBody>
          <a:bodyPr/>
          <a:lstStyle/>
          <a:p>
            <a:endParaRPr lang="en-US"/>
          </a:p>
        </p:txBody>
      </p:sp>
      <p:sp>
        <p:nvSpPr>
          <p:cNvPr id="6" name="Text 4"/>
          <p:cNvSpPr/>
          <p:nvPr/>
        </p:nvSpPr>
        <p:spPr>
          <a:xfrm>
            <a:off x="914400" y="2468880"/>
            <a:ext cx="3383280" cy="274320"/>
          </a:xfrm>
          <a:prstGeom prst="rect">
            <a:avLst/>
          </a:prstGeom>
          <a:noFill/>
          <a:ln/>
        </p:spPr>
        <p:txBody>
          <a:bodyPr wrap="square" lIns="0" tIns="0" rIns="0" bIns="0" rtlCol="0" anchor="ctr"/>
          <a:lstStyle/>
          <a:p>
            <a:pPr marL="0" indent="0">
              <a:buNone/>
            </a:pPr>
            <a:r>
              <a:rPr lang="en-US" sz="1100" b="1" kern="0" spc="400" dirty="0">
                <a:solidFill>
                  <a:srgbClr val="FFB71A"/>
                </a:solidFill>
                <a:latin typeface="Arial" pitchFamily="34" charset="0"/>
                <a:ea typeface="Arial" pitchFamily="34" charset="-122"/>
                <a:cs typeface="Arial" pitchFamily="34" charset="-120"/>
              </a:rPr>
              <a:t>OUTPERFORMANCE</a:t>
            </a:r>
            <a:endParaRPr lang="en-US" sz="1100" dirty="0"/>
          </a:p>
        </p:txBody>
      </p:sp>
      <p:sp>
        <p:nvSpPr>
          <p:cNvPr id="7" name="Text 5"/>
          <p:cNvSpPr/>
          <p:nvPr/>
        </p:nvSpPr>
        <p:spPr>
          <a:xfrm>
            <a:off x="1014411" y="2822496"/>
            <a:ext cx="2709864" cy="932243"/>
          </a:xfrm>
          <a:prstGeom prst="rect">
            <a:avLst/>
          </a:prstGeom>
          <a:noFill/>
          <a:ln/>
        </p:spPr>
        <p:txBody>
          <a:bodyPr wrap="square" lIns="0" tIns="0" rIns="0" bIns="0" rtlCol="0" anchor="ctr"/>
          <a:lstStyle/>
          <a:p>
            <a:pPr marL="0" indent="0">
              <a:buNone/>
            </a:pPr>
            <a:r>
              <a:rPr lang="en-US" sz="4000" b="1" dirty="0">
                <a:solidFill>
                  <a:srgbClr val="FFFFFF"/>
                </a:solidFill>
                <a:latin typeface="Arial Black" pitchFamily="34" charset="0"/>
                <a:ea typeface="Arial Black" pitchFamily="34" charset="-122"/>
                <a:cs typeface="Arial Black" pitchFamily="34" charset="-120"/>
              </a:rPr>
              <a:t>+6.4%</a:t>
            </a:r>
            <a:endParaRPr lang="en-US" sz="4000" dirty="0"/>
          </a:p>
        </p:txBody>
      </p:sp>
      <p:sp>
        <p:nvSpPr>
          <p:cNvPr id="8" name="Text 6"/>
          <p:cNvSpPr/>
          <p:nvPr/>
        </p:nvSpPr>
        <p:spPr>
          <a:xfrm>
            <a:off x="914400" y="3919777"/>
            <a:ext cx="3383280" cy="1737360"/>
          </a:xfrm>
          <a:prstGeom prst="rect">
            <a:avLst/>
          </a:prstGeom>
          <a:noFill/>
          <a:ln/>
        </p:spPr>
        <p:txBody>
          <a:bodyPr wrap="square" lIns="0" tIns="0" rIns="0" bIns="0" rtlCol="0" anchor="t"/>
          <a:lstStyle/>
          <a:p>
            <a:pPr marL="0" indent="0">
              <a:buNone/>
            </a:pPr>
            <a:r>
              <a:rPr lang="en-US" sz="1200">
                <a:solidFill>
                  <a:srgbClr val="BFD7E0"/>
                </a:solidFill>
                <a:latin typeface="Arial" pitchFamily="34" charset="0"/>
                <a:ea typeface="Arial" pitchFamily="34" charset="-122"/>
                <a:cs typeface="Arial" pitchFamily="34" charset="-120"/>
              </a:rPr>
              <a:t>BFG Equity Sleeve outperformance over the S&amp;P 500 year to date, driven primarily by the November rebalance into semiconductors and nuclear.</a:t>
            </a:r>
            <a:endParaRPr lang="en-US" sz="1200"/>
          </a:p>
        </p:txBody>
      </p:sp>
      <p:sp>
        <p:nvSpPr>
          <p:cNvPr id="9" name="Shape 7"/>
          <p:cNvSpPr/>
          <p:nvPr/>
        </p:nvSpPr>
        <p:spPr>
          <a:xfrm>
            <a:off x="4617720" y="2286000"/>
            <a:ext cx="3383280" cy="54864"/>
          </a:xfrm>
          <a:prstGeom prst="rect">
            <a:avLst/>
          </a:prstGeom>
          <a:solidFill>
            <a:srgbClr val="FFB71A"/>
          </a:solidFill>
          <a:ln w="12700">
            <a:solidFill>
              <a:srgbClr val="FFB71A"/>
            </a:solidFill>
            <a:prstDash val="solid"/>
          </a:ln>
        </p:spPr>
        <p:txBody>
          <a:bodyPr/>
          <a:lstStyle/>
          <a:p>
            <a:endParaRPr lang="en-US"/>
          </a:p>
        </p:txBody>
      </p:sp>
      <p:sp>
        <p:nvSpPr>
          <p:cNvPr id="10" name="Text 8"/>
          <p:cNvSpPr/>
          <p:nvPr/>
        </p:nvSpPr>
        <p:spPr>
          <a:xfrm>
            <a:off x="4617720" y="2468880"/>
            <a:ext cx="3383280" cy="274320"/>
          </a:xfrm>
          <a:prstGeom prst="rect">
            <a:avLst/>
          </a:prstGeom>
          <a:noFill/>
          <a:ln/>
        </p:spPr>
        <p:txBody>
          <a:bodyPr wrap="square" lIns="0" tIns="0" rIns="0" bIns="0" rtlCol="0" anchor="ctr"/>
          <a:lstStyle/>
          <a:p>
            <a:pPr marL="0" indent="0">
              <a:buNone/>
            </a:pPr>
            <a:r>
              <a:rPr lang="en-US" sz="1100" b="1" kern="0" spc="400">
                <a:solidFill>
                  <a:srgbClr val="FFB71A"/>
                </a:solidFill>
                <a:latin typeface="Arial" pitchFamily="34" charset="0"/>
                <a:ea typeface="Arial" pitchFamily="34" charset="-122"/>
                <a:cs typeface="Arial" pitchFamily="34" charset="-120"/>
              </a:rPr>
              <a:t>ACTIVE MANAGEMENT</a:t>
            </a:r>
            <a:endParaRPr lang="en-US" sz="1100"/>
          </a:p>
        </p:txBody>
      </p:sp>
      <p:sp>
        <p:nvSpPr>
          <p:cNvPr id="11" name="Text 9"/>
          <p:cNvSpPr/>
          <p:nvPr/>
        </p:nvSpPr>
        <p:spPr>
          <a:xfrm>
            <a:off x="4510086" y="2955368"/>
            <a:ext cx="3595688" cy="640080"/>
          </a:xfrm>
          <a:prstGeom prst="rect">
            <a:avLst/>
          </a:prstGeom>
          <a:noFill/>
          <a:ln/>
        </p:spPr>
        <p:txBody>
          <a:bodyPr wrap="square" lIns="0" tIns="0" rIns="0" bIns="0" rtlCol="0" anchor="ctr"/>
          <a:lstStyle/>
          <a:p>
            <a:pPr marL="0" indent="0">
              <a:buNone/>
            </a:pPr>
            <a:r>
              <a:rPr lang="en-US" sz="2800" b="1">
                <a:solidFill>
                  <a:srgbClr val="FFFFFF"/>
                </a:solidFill>
                <a:latin typeface="Arial Black" pitchFamily="34" charset="0"/>
                <a:ea typeface="Arial Black" pitchFamily="34" charset="-122"/>
                <a:cs typeface="Arial Black" pitchFamily="34" charset="-120"/>
              </a:rPr>
              <a:t>Two trades &amp;</a:t>
            </a:r>
            <a:br>
              <a:rPr lang="en-US" sz="2800" b="1">
                <a:solidFill>
                  <a:srgbClr val="FFFFFF"/>
                </a:solidFill>
                <a:latin typeface="Arial Black" pitchFamily="34" charset="0"/>
                <a:ea typeface="Arial Black" pitchFamily="34" charset="-122"/>
                <a:cs typeface="Arial Black" pitchFamily="34" charset="-120"/>
              </a:rPr>
            </a:br>
            <a:r>
              <a:rPr lang="en-US" sz="2800" b="1">
                <a:solidFill>
                  <a:srgbClr val="FFFFFF"/>
                </a:solidFill>
                <a:latin typeface="Arial Black" pitchFamily="34" charset="0"/>
                <a:ea typeface="Arial Black" pitchFamily="34" charset="-122"/>
                <a:cs typeface="Arial Black" pitchFamily="34" charset="-120"/>
              </a:rPr>
              <a:t>5 New Positions</a:t>
            </a:r>
            <a:endParaRPr lang="en-US" sz="2800"/>
          </a:p>
        </p:txBody>
      </p:sp>
      <p:sp>
        <p:nvSpPr>
          <p:cNvPr id="12" name="Text 10"/>
          <p:cNvSpPr/>
          <p:nvPr/>
        </p:nvSpPr>
        <p:spPr>
          <a:xfrm>
            <a:off x="4617720" y="3919777"/>
            <a:ext cx="3383280" cy="1737360"/>
          </a:xfrm>
          <a:prstGeom prst="rect">
            <a:avLst/>
          </a:prstGeom>
          <a:noFill/>
          <a:ln/>
        </p:spPr>
        <p:txBody>
          <a:bodyPr wrap="square" lIns="0" tIns="0" rIns="0" bIns="0" rtlCol="0" anchor="t"/>
          <a:lstStyle/>
          <a:p>
            <a:pPr marL="0" indent="0">
              <a:buNone/>
            </a:pPr>
            <a:r>
              <a:rPr lang="en-US" sz="1200">
                <a:solidFill>
                  <a:srgbClr val="BFD7E0"/>
                </a:solidFill>
                <a:latin typeface="Arial" pitchFamily="34" charset="0"/>
                <a:ea typeface="Arial" pitchFamily="34" charset="-122"/>
                <a:cs typeface="Arial" pitchFamily="34" charset="-120"/>
              </a:rPr>
              <a:t>The November rebalance and the April rotation each shaped current returns. Profit discipline was applied where original theses had played out.</a:t>
            </a:r>
            <a:endParaRPr lang="en-US" sz="1200"/>
          </a:p>
        </p:txBody>
      </p:sp>
      <p:sp>
        <p:nvSpPr>
          <p:cNvPr id="13" name="Shape 11"/>
          <p:cNvSpPr/>
          <p:nvPr/>
        </p:nvSpPr>
        <p:spPr>
          <a:xfrm>
            <a:off x="8321040" y="2286000"/>
            <a:ext cx="3383280" cy="54864"/>
          </a:xfrm>
          <a:prstGeom prst="rect">
            <a:avLst/>
          </a:prstGeom>
          <a:solidFill>
            <a:srgbClr val="FFB71A"/>
          </a:solidFill>
          <a:ln w="12700">
            <a:solidFill>
              <a:srgbClr val="FFB71A"/>
            </a:solidFill>
            <a:prstDash val="solid"/>
          </a:ln>
        </p:spPr>
        <p:txBody>
          <a:bodyPr/>
          <a:lstStyle/>
          <a:p>
            <a:endParaRPr lang="en-US"/>
          </a:p>
        </p:txBody>
      </p:sp>
      <p:sp>
        <p:nvSpPr>
          <p:cNvPr id="14" name="Text 12"/>
          <p:cNvSpPr/>
          <p:nvPr/>
        </p:nvSpPr>
        <p:spPr>
          <a:xfrm>
            <a:off x="8321040" y="2468880"/>
            <a:ext cx="3383280" cy="274320"/>
          </a:xfrm>
          <a:prstGeom prst="rect">
            <a:avLst/>
          </a:prstGeom>
          <a:noFill/>
          <a:ln/>
        </p:spPr>
        <p:txBody>
          <a:bodyPr wrap="square" lIns="0" tIns="0" rIns="0" bIns="0" rtlCol="0" anchor="ctr"/>
          <a:lstStyle/>
          <a:p>
            <a:pPr marL="0" indent="0">
              <a:buNone/>
            </a:pPr>
            <a:r>
              <a:rPr lang="en-US" sz="1100" b="1" kern="0" spc="400">
                <a:solidFill>
                  <a:srgbClr val="FFB71A"/>
                </a:solidFill>
                <a:latin typeface="Arial" pitchFamily="34" charset="0"/>
                <a:ea typeface="Arial" pitchFamily="34" charset="-122"/>
                <a:cs typeface="Arial" pitchFamily="34" charset="-120"/>
              </a:rPr>
              <a:t>POSITIONING</a:t>
            </a:r>
            <a:endParaRPr lang="en-US" sz="1100"/>
          </a:p>
        </p:txBody>
      </p:sp>
      <p:sp>
        <p:nvSpPr>
          <p:cNvPr id="15" name="Text 13"/>
          <p:cNvSpPr/>
          <p:nvPr/>
        </p:nvSpPr>
        <p:spPr>
          <a:xfrm>
            <a:off x="8321040" y="2968577"/>
            <a:ext cx="3383280" cy="640080"/>
          </a:xfrm>
          <a:prstGeom prst="rect">
            <a:avLst/>
          </a:prstGeom>
          <a:noFill/>
          <a:ln/>
        </p:spPr>
        <p:txBody>
          <a:bodyPr wrap="square" lIns="0" tIns="0" rIns="0" bIns="0" rtlCol="0" anchor="ctr"/>
          <a:lstStyle/>
          <a:p>
            <a:pPr marL="0" indent="0">
              <a:buNone/>
            </a:pPr>
            <a:r>
              <a:rPr lang="en-US" sz="3200" b="1">
                <a:solidFill>
                  <a:srgbClr val="FFFFFF"/>
                </a:solidFill>
                <a:latin typeface="Arial Black" pitchFamily="34" charset="0"/>
                <a:ea typeface="Arial Black" pitchFamily="34" charset="-122"/>
                <a:cs typeface="Arial Black" pitchFamily="34" charset="-120"/>
              </a:rPr>
              <a:t>Theme-led</a:t>
            </a:r>
            <a:endParaRPr lang="en-US" sz="3200"/>
          </a:p>
        </p:txBody>
      </p:sp>
      <p:sp>
        <p:nvSpPr>
          <p:cNvPr id="16" name="Text 14"/>
          <p:cNvSpPr/>
          <p:nvPr/>
        </p:nvSpPr>
        <p:spPr>
          <a:xfrm>
            <a:off x="8321040" y="3919777"/>
            <a:ext cx="3383280" cy="1737360"/>
          </a:xfrm>
          <a:prstGeom prst="rect">
            <a:avLst/>
          </a:prstGeom>
          <a:noFill/>
          <a:ln/>
        </p:spPr>
        <p:txBody>
          <a:bodyPr wrap="square" lIns="0" tIns="0" rIns="0" bIns="0" rtlCol="0" anchor="t"/>
          <a:lstStyle/>
          <a:p>
            <a:pPr marL="0" indent="0">
              <a:buNone/>
            </a:pPr>
            <a:r>
              <a:rPr lang="en-US" sz="1200">
                <a:solidFill>
                  <a:srgbClr val="BFD7E0"/>
                </a:solidFill>
                <a:latin typeface="Arial" pitchFamily="34" charset="0"/>
                <a:ea typeface="Arial" pitchFamily="34" charset="-122"/>
                <a:cs typeface="Arial" pitchFamily="34" charset="-120"/>
              </a:rPr>
              <a:t>Memory, semiconductors, nuclear, and large-cap software remain the working themes. Position sizes reflect both conviction and contribution to sleeve risk.</a:t>
            </a:r>
            <a:endParaRPr lang="en-US" sz="1200"/>
          </a:p>
        </p:txBody>
      </p:sp>
      <p:sp>
        <p:nvSpPr>
          <p:cNvPr id="17" name="Shape 15"/>
          <p:cNvSpPr/>
          <p:nvPr/>
        </p:nvSpPr>
        <p:spPr>
          <a:xfrm>
            <a:off x="914400" y="5034404"/>
            <a:ext cx="10332720" cy="0"/>
          </a:xfrm>
          <a:prstGeom prst="line">
            <a:avLst/>
          </a:prstGeom>
          <a:noFill/>
          <a:ln w="12700">
            <a:solidFill>
              <a:srgbClr val="FFB71A"/>
            </a:solidFill>
            <a:prstDash val="solid"/>
          </a:ln>
        </p:spPr>
        <p:txBody>
          <a:bodyPr/>
          <a:lstStyle/>
          <a:p>
            <a:endParaRPr lang="en-US"/>
          </a:p>
        </p:txBody>
      </p:sp>
      <p:sp>
        <p:nvSpPr>
          <p:cNvPr id="18" name="Text 16"/>
          <p:cNvSpPr/>
          <p:nvPr/>
        </p:nvSpPr>
        <p:spPr>
          <a:xfrm>
            <a:off x="914400" y="5199442"/>
            <a:ext cx="10332720" cy="365760"/>
          </a:xfrm>
          <a:prstGeom prst="rect">
            <a:avLst/>
          </a:prstGeom>
          <a:noFill/>
          <a:ln/>
        </p:spPr>
        <p:txBody>
          <a:bodyPr wrap="square" lIns="0" tIns="0" rIns="0" bIns="0" rtlCol="0" anchor="ctr"/>
          <a:lstStyle/>
          <a:p>
            <a:pPr marL="0" indent="0">
              <a:buNone/>
            </a:pPr>
            <a:r>
              <a:rPr lang="en-US" sz="1400" i="1">
                <a:solidFill>
                  <a:srgbClr val="FFFFFF"/>
                </a:solidFill>
                <a:latin typeface="Arial" pitchFamily="34" charset="0"/>
                <a:ea typeface="Arial" pitchFamily="34" charset="-122"/>
                <a:cs typeface="Arial" pitchFamily="34" charset="-120"/>
              </a:rPr>
              <a:t>As always, reach out with any questions on positioning, trades, or how this fits your broader plan.</a:t>
            </a:r>
            <a:endParaRPr lang="en-US" sz="1400"/>
          </a:p>
        </p:txBody>
      </p:sp>
      <p:pic>
        <p:nvPicPr>
          <p:cNvPr id="23" name="Picture 22" descr="A black background with white text&#10;&#10;AI-generated content may be incorrect.">
            <a:extLst>
              <a:ext uri="{FF2B5EF4-FFF2-40B4-BE49-F238E27FC236}">
                <a16:creationId xmlns:a16="http://schemas.microsoft.com/office/drawing/2014/main" id="{5852DCE7-B398-6B88-15D0-6E9FFDF17DA2}"/>
              </a:ext>
            </a:extLst>
          </p:cNvPr>
          <p:cNvPicPr>
            <a:picLocks noChangeAspect="1"/>
          </p:cNvPicPr>
          <p:nvPr/>
        </p:nvPicPr>
        <p:blipFill>
          <a:blip r:embed="rId3"/>
          <a:stretch>
            <a:fillRect/>
          </a:stretch>
        </p:blipFill>
        <p:spPr>
          <a:xfrm>
            <a:off x="745272" y="5382817"/>
            <a:ext cx="2674559" cy="1332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3B2F-418D-39B9-A1FB-FF5D0563430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137EBA30-2880-410E-A81B-D94C263E4434}"/>
              </a:ext>
            </a:extLst>
          </p:cNvPr>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dirty="0">
                <a:solidFill>
                  <a:srgbClr val="015A84"/>
                </a:solidFill>
                <a:latin typeface="Arial Black" pitchFamily="34" charset="0"/>
                <a:ea typeface="Arial Black" pitchFamily="34" charset="-122"/>
                <a:cs typeface="Arial Black" pitchFamily="34" charset="-120"/>
              </a:rPr>
              <a:t>Disclosures</a:t>
            </a:r>
            <a:endParaRPr lang="en-US" sz="2800" dirty="0"/>
          </a:p>
        </p:txBody>
      </p:sp>
      <p:sp>
        <p:nvSpPr>
          <p:cNvPr id="17" name="Text 13">
            <a:extLst>
              <a:ext uri="{FF2B5EF4-FFF2-40B4-BE49-F238E27FC236}">
                <a16:creationId xmlns:a16="http://schemas.microsoft.com/office/drawing/2014/main" id="{E775C36B-4AAB-B429-4AF1-86E4B6621705}"/>
              </a:ext>
            </a:extLst>
          </p:cNvPr>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sp>
        <p:nvSpPr>
          <p:cNvPr id="20" name="TextBox 19">
            <a:extLst>
              <a:ext uri="{FF2B5EF4-FFF2-40B4-BE49-F238E27FC236}">
                <a16:creationId xmlns:a16="http://schemas.microsoft.com/office/drawing/2014/main" id="{8619F59A-6011-D4D3-065C-92CBB1C6A7EA}"/>
              </a:ext>
            </a:extLst>
          </p:cNvPr>
          <p:cNvSpPr txBox="1"/>
          <p:nvPr/>
        </p:nvSpPr>
        <p:spPr>
          <a:xfrm>
            <a:off x="7680960" y="1920240"/>
            <a:ext cx="4023360" cy="640080"/>
          </a:xfrm>
          <a:prstGeom prst="rect">
            <a:avLst/>
          </a:prstGeom>
          <a:noFill/>
        </p:spPr>
        <p:txBody>
          <a:bodyPr wrap="square" lIns="0" tIns="0" rIns="0" bIns="0" anchor="ctr"/>
          <a:lstStyle/>
          <a:p>
            <a:pPr marL="0" indent="0" algn="ctr">
              <a:buNone/>
            </a:pPr>
            <a:r>
              <a:rPr sz="4400" b="1" dirty="0">
                <a:solidFill>
                  <a:srgbClr val="FFFFFF"/>
                </a:solidFill>
                <a:latin typeface="Arial Black"/>
              </a:rPr>
              <a:t>+44.5%</a:t>
            </a:r>
          </a:p>
        </p:txBody>
      </p:sp>
      <p:pic>
        <p:nvPicPr>
          <p:cNvPr id="5" name="Picture 4" descr="A blue and grey logo">
            <a:extLst>
              <a:ext uri="{FF2B5EF4-FFF2-40B4-BE49-F238E27FC236}">
                <a16:creationId xmlns:a16="http://schemas.microsoft.com/office/drawing/2014/main" id="{3E7FD938-6ED9-D9D8-2799-676711619979}"/>
              </a:ext>
            </a:extLst>
          </p:cNvPr>
          <p:cNvPicPr>
            <a:picLocks noChangeAspect="1"/>
          </p:cNvPicPr>
          <p:nvPr/>
        </p:nvPicPr>
        <p:blipFill>
          <a:blip r:embed="rId3"/>
          <a:stretch>
            <a:fillRect/>
          </a:stretch>
        </p:blipFill>
        <p:spPr>
          <a:xfrm>
            <a:off x="9989633" y="92928"/>
            <a:ext cx="2109440" cy="1087244"/>
          </a:xfrm>
          <a:prstGeom prst="rect">
            <a:avLst/>
          </a:prstGeom>
        </p:spPr>
      </p:pic>
      <p:sp>
        <p:nvSpPr>
          <p:cNvPr id="2" name="TextBox 1">
            <a:extLst>
              <a:ext uri="{FF2B5EF4-FFF2-40B4-BE49-F238E27FC236}">
                <a16:creationId xmlns:a16="http://schemas.microsoft.com/office/drawing/2014/main" id="{BE537A30-0A3C-2025-A602-3B04341C7ABB}"/>
              </a:ext>
            </a:extLst>
          </p:cNvPr>
          <p:cNvSpPr txBox="1"/>
          <p:nvPr/>
        </p:nvSpPr>
        <p:spPr>
          <a:xfrm>
            <a:off x="457200" y="1391055"/>
            <a:ext cx="10972800" cy="2677656"/>
          </a:xfrm>
          <a:prstGeom prst="rect">
            <a:avLst/>
          </a:prstGeom>
          <a:noFill/>
        </p:spPr>
        <p:txBody>
          <a:bodyPr wrap="square" rtlCol="0">
            <a:spAutoFit/>
          </a:bodyPr>
          <a:lstStyle/>
          <a:p>
            <a:r>
              <a:rPr lang="en-US" sz="1400" i="1" dirty="0">
                <a:solidFill>
                  <a:schemeClr val="bg1">
                    <a:lumMod val="50000"/>
                  </a:schemeClr>
                </a:solidFill>
                <a:latin typeface="Arial" panose="020B0604020202020204" pitchFamily="34" charset="0"/>
                <a:cs typeface="Arial" panose="020B0604020202020204" pitchFamily="34" charset="0"/>
              </a:rPr>
              <a:t>Please remember that past performance may not be indicative of future results.  Different types of investments involve varying degrees of risk, and there can be no assurance that the future performance of any specific investment, investment strategy, or product (including the investments and/or investment strategies recommended or undertaken by Bouchey Financial Group, Ltd.), or any non-investment related content, made reference to directly or indirectly in this newsletter will be profitable, equal any corresponding indicated historical performance level(s), be suitable for your portfolio or individual situation, or prove successful.  Due to various factors, including changing market conditions and/or applicable laws, the content may no longer be reflective of current opinions or positions.  Moreover, you should not assume that any discussion or information contained in this newsletter serves as the receipt of, or as a substitute for, personalized investment advice from Bouchey Financial Group, Ltd.. Please remember to contact Bouchey Financial Group, Ltd., </a:t>
            </a:r>
            <a:r>
              <a:rPr lang="en-US" sz="1400" b="1" i="1" dirty="0">
                <a:solidFill>
                  <a:schemeClr val="bg1">
                    <a:lumMod val="50000"/>
                  </a:schemeClr>
                </a:solidFill>
                <a:latin typeface="Arial" panose="020B0604020202020204" pitchFamily="34" charset="0"/>
                <a:cs typeface="Arial" panose="020B0604020202020204" pitchFamily="34" charset="0"/>
              </a:rPr>
              <a:t>in writing</a:t>
            </a:r>
            <a:r>
              <a:rPr lang="en-US" sz="1400" i="1" dirty="0">
                <a:solidFill>
                  <a:schemeClr val="bg1">
                    <a:lumMod val="50000"/>
                  </a:schemeClr>
                </a:solidFill>
                <a:latin typeface="Arial" panose="020B0604020202020204" pitchFamily="34" charset="0"/>
                <a:cs typeface="Arial" panose="020B0604020202020204" pitchFamily="34" charset="0"/>
              </a:rPr>
              <a:t>, if there are any changes in your personal/financial situation or investment objectives for the purpose of reviewing/evaluating/revising our previous recommendations and/or services. Bouchey Financial Group, Ltd. is neither a law firm nor a certified public accounting firm and no portion of the newsletter content should be construed as legal or accounting advice. A copy of the Bouchey Financial Group, Ltd.’s current written disclosure statement discussing our advisory services and fees is available for review upon request.</a:t>
            </a:r>
            <a:endParaRPr lang="en-US" sz="11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31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92000" cy="1402080"/>
          </a:xfrm>
          <a:prstGeom prst="rect">
            <a:avLst/>
          </a:prstGeom>
          <a:solidFill>
            <a:srgbClr val="015A84"/>
          </a:solidFill>
          <a:ln w="12700">
            <a:solidFill>
              <a:srgbClr val="015A84"/>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3" name="Shape 1"/>
          <p:cNvSpPr/>
          <p:nvPr/>
        </p:nvSpPr>
        <p:spPr>
          <a:xfrm>
            <a:off x="0" y="1402080"/>
            <a:ext cx="12192000" cy="79248"/>
          </a:xfrm>
          <a:prstGeom prst="rect">
            <a:avLst/>
          </a:prstGeom>
          <a:solidFill>
            <a:srgbClr val="FFB71A"/>
          </a:solidFill>
          <a:ln w="12700">
            <a:solidFill>
              <a:srgbClr val="FFB71A"/>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4" name="Text 2"/>
          <p:cNvSpPr/>
          <p:nvPr/>
        </p:nvSpPr>
        <p:spPr>
          <a:xfrm>
            <a:off x="548640" y="121920"/>
            <a:ext cx="10363200" cy="121920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gn="l">
              <a:buNone/>
            </a:pPr>
            <a:r>
              <a:rPr lang="en-US" sz="3600">
                <a:solidFill>
                  <a:srgbClr val="FFFFFF"/>
                </a:solidFill>
                <a:latin typeface="Trebuchet MS" pitchFamily="34" charset="0"/>
                <a:ea typeface="Trebuchet MS" pitchFamily="34" charset="-122"/>
                <a:cs typeface="Trebuchet MS" pitchFamily="34" charset="-120"/>
              </a:rPr>
              <a:t>Your Presenters Today</a:t>
            </a:r>
            <a:endParaRPr lang="en-US" sz="3600"/>
          </a:p>
        </p:txBody>
      </p:sp>
      <p:pic>
        <p:nvPicPr>
          <p:cNvPr id="5" name="Image 0" descr="/home/claude/assets/hwfl_lockup.png"/>
          <p:cNvPicPr>
            <a:picLocks noChangeAspect="1"/>
          </p:cNvPicPr>
          <p:nvPr/>
        </p:nvPicPr>
        <p:blipFill>
          <a:blip r:embed="rId3"/>
          <a:stretch>
            <a:fillRect/>
          </a:stretch>
        </p:blipFill>
        <p:spPr>
          <a:xfrm>
            <a:off x="10551160" y="2285"/>
            <a:ext cx="1402080" cy="1402080"/>
          </a:xfrm>
          <a:prstGeom prst="rect">
            <a:avLst/>
          </a:prstGeom>
        </p:spPr>
      </p:pic>
      <p:grpSp>
        <p:nvGrpSpPr>
          <p:cNvPr id="24" name="Group 23">
            <a:extLst>
              <a:ext uri="{FF2B5EF4-FFF2-40B4-BE49-F238E27FC236}">
                <a16:creationId xmlns:a16="http://schemas.microsoft.com/office/drawing/2014/main" id="{CFB1FD9E-DC64-60A7-947B-94C715B1122D}"/>
              </a:ext>
            </a:extLst>
          </p:cNvPr>
          <p:cNvGrpSpPr/>
          <p:nvPr/>
        </p:nvGrpSpPr>
        <p:grpSpPr>
          <a:xfrm>
            <a:off x="548640" y="1879600"/>
            <a:ext cx="3535680" cy="4064000"/>
            <a:chOff x="426720" y="1717040"/>
            <a:chExt cx="3535680" cy="4064000"/>
          </a:xfrm>
        </p:grpSpPr>
        <p:sp>
          <p:nvSpPr>
            <p:cNvPr id="6" name="Shape 3"/>
            <p:cNvSpPr/>
            <p:nvPr/>
          </p:nvSpPr>
          <p:spPr>
            <a:xfrm>
              <a:off x="426720" y="1717040"/>
              <a:ext cx="3535680" cy="4064000"/>
            </a:xfrm>
            <a:prstGeom prst="rect">
              <a:avLst/>
            </a:prstGeom>
            <a:solidFill>
              <a:srgbClr val="F4F8FB"/>
            </a:solidFill>
            <a:ln w="12700">
              <a:solidFill>
                <a:srgbClr val="BFD7E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pic>
          <p:nvPicPr>
            <p:cNvPr id="7" name="Image 1" descr="A person in a suit and tie&#10;&#10;AI-generated content may be incorrect."/>
            <p:cNvPicPr>
              <a:picLocks noChangeAspect="1"/>
            </p:cNvPicPr>
            <p:nvPr/>
          </p:nvPicPr>
          <p:blipFill>
            <a:blip r:embed="rId4"/>
            <a:srcRect/>
            <a:stretch>
              <a:fillRect/>
            </a:stretch>
          </p:blipFill>
          <p:spPr>
            <a:xfrm>
              <a:off x="975360" y="1889760"/>
              <a:ext cx="2438400" cy="2438400"/>
            </a:xfrm>
            <a:prstGeom prst="ellipse">
              <a:avLst/>
            </a:prstGeom>
          </p:spPr>
        </p:pic>
        <p:sp>
          <p:nvSpPr>
            <p:cNvPr id="8" name="Text 4"/>
            <p:cNvSpPr/>
            <p:nvPr/>
          </p:nvSpPr>
          <p:spPr>
            <a:xfrm>
              <a:off x="548640" y="4364736"/>
              <a:ext cx="3291840" cy="6705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00">
                  <a:solidFill>
                    <a:srgbClr val="015A84"/>
                  </a:solidFill>
                  <a:latin typeface="Trebuchet MS"/>
                </a:rPr>
                <a:t>Paolo LaPietra, </a:t>
              </a:r>
              <a:r>
                <a:rPr lang="en-US" sz="1300" b="1">
                  <a:solidFill>
                    <a:srgbClr val="015A84"/>
                  </a:solidFill>
                  <a:latin typeface="Trebuchet MS"/>
                  <a:ea typeface="Trebuchet MS" pitchFamily="34" charset="-122"/>
                  <a:cs typeface="Trebuchet MS" pitchFamily="34" charset="-120"/>
                </a:rPr>
                <a:t>CFP®</a:t>
              </a:r>
              <a:endParaRPr lang="en-US" sz="1300" b="1">
                <a:latin typeface="Trebuchet MS"/>
                <a:ea typeface="Calibri"/>
                <a:cs typeface="Calibri"/>
              </a:endParaRPr>
            </a:p>
          </p:txBody>
        </p:sp>
        <p:sp>
          <p:nvSpPr>
            <p:cNvPr id="9" name="Text 5"/>
            <p:cNvSpPr/>
            <p:nvPr/>
          </p:nvSpPr>
          <p:spPr>
            <a:xfrm>
              <a:off x="548640" y="4883834"/>
              <a:ext cx="3291840" cy="34137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400">
                  <a:solidFill>
                    <a:srgbClr val="63666A"/>
                  </a:solidFill>
                  <a:latin typeface="Trebuchet MS"/>
                </a:rPr>
                <a:t>Director of Portfolio Strategy</a:t>
              </a:r>
              <a:endParaRPr lang="en-US" sz="1400">
                <a:ea typeface="Calibri"/>
                <a:cs typeface="Calibri"/>
              </a:endParaRPr>
            </a:p>
          </p:txBody>
        </p:sp>
      </p:grpSp>
      <p:grpSp>
        <p:nvGrpSpPr>
          <p:cNvPr id="25" name="Group 24">
            <a:extLst>
              <a:ext uri="{FF2B5EF4-FFF2-40B4-BE49-F238E27FC236}">
                <a16:creationId xmlns:a16="http://schemas.microsoft.com/office/drawing/2014/main" id="{DC72253C-9F92-4AF6-C9FC-DDDBC2B38E96}"/>
              </a:ext>
            </a:extLst>
          </p:cNvPr>
          <p:cNvGrpSpPr/>
          <p:nvPr/>
        </p:nvGrpSpPr>
        <p:grpSpPr>
          <a:xfrm>
            <a:off x="4328160" y="1879600"/>
            <a:ext cx="3535680" cy="4064000"/>
            <a:chOff x="4267200" y="1717040"/>
            <a:chExt cx="3535680" cy="4064000"/>
          </a:xfrm>
        </p:grpSpPr>
        <p:sp>
          <p:nvSpPr>
            <p:cNvPr id="12" name="Shape 8"/>
            <p:cNvSpPr/>
            <p:nvPr/>
          </p:nvSpPr>
          <p:spPr>
            <a:xfrm>
              <a:off x="4267200" y="1717040"/>
              <a:ext cx="3535680" cy="4064000"/>
            </a:xfrm>
            <a:prstGeom prst="rect">
              <a:avLst/>
            </a:prstGeom>
            <a:solidFill>
              <a:srgbClr val="F4F8FB"/>
            </a:solidFill>
            <a:ln w="12700">
              <a:solidFill>
                <a:srgbClr val="BFD7E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pic>
          <p:nvPicPr>
            <p:cNvPr id="13" name="Image 2" descr="A person in a suit and tie&#10;&#10;AI-generated content may be incorrect."/>
            <p:cNvPicPr>
              <a:picLocks noChangeAspect="1"/>
            </p:cNvPicPr>
            <p:nvPr/>
          </p:nvPicPr>
          <p:blipFill>
            <a:blip r:embed="rId5"/>
            <a:srcRect/>
            <a:stretch>
              <a:fillRect/>
            </a:stretch>
          </p:blipFill>
          <p:spPr>
            <a:xfrm>
              <a:off x="4815840" y="1889760"/>
              <a:ext cx="2438400" cy="2438400"/>
            </a:xfrm>
            <a:prstGeom prst="ellipse">
              <a:avLst/>
            </a:prstGeom>
          </p:spPr>
        </p:pic>
        <p:sp>
          <p:nvSpPr>
            <p:cNvPr id="14" name="Text 9"/>
            <p:cNvSpPr/>
            <p:nvPr/>
          </p:nvSpPr>
          <p:spPr>
            <a:xfrm>
              <a:off x="4389120" y="4364736"/>
              <a:ext cx="3291840" cy="6705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00">
                  <a:solidFill>
                    <a:srgbClr val="015A84"/>
                  </a:solidFill>
                  <a:latin typeface="Trebuchet MS"/>
                </a:rPr>
                <a:t>Ed Wilhelm</a:t>
              </a:r>
              <a:endParaRPr lang="en-US" sz="1533"/>
            </a:p>
          </p:txBody>
        </p:sp>
        <p:sp>
          <p:nvSpPr>
            <p:cNvPr id="15" name="Text 10"/>
            <p:cNvSpPr/>
            <p:nvPr/>
          </p:nvSpPr>
          <p:spPr>
            <a:xfrm>
              <a:off x="4389120" y="4883834"/>
              <a:ext cx="3291840" cy="34137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400">
                  <a:solidFill>
                    <a:srgbClr val="63666A"/>
                  </a:solidFill>
                  <a:latin typeface="Trebuchet MS"/>
                </a:rPr>
                <a:t>Senior Portfolio Trader</a:t>
              </a:r>
              <a:endParaRPr lang="en-US" sz="1400">
                <a:ea typeface="Calibri"/>
                <a:cs typeface="Calibri"/>
              </a:endParaRPr>
            </a:p>
          </p:txBody>
        </p:sp>
      </p:grpSp>
      <p:grpSp>
        <p:nvGrpSpPr>
          <p:cNvPr id="26" name="Group 25">
            <a:extLst>
              <a:ext uri="{FF2B5EF4-FFF2-40B4-BE49-F238E27FC236}">
                <a16:creationId xmlns:a16="http://schemas.microsoft.com/office/drawing/2014/main" id="{ADAF4E19-218D-9368-BF3B-CE2E9D3CCF9C}"/>
              </a:ext>
            </a:extLst>
          </p:cNvPr>
          <p:cNvGrpSpPr/>
          <p:nvPr/>
        </p:nvGrpSpPr>
        <p:grpSpPr>
          <a:xfrm>
            <a:off x="8107680" y="1879600"/>
            <a:ext cx="3535680" cy="4064000"/>
            <a:chOff x="8107680" y="1717040"/>
            <a:chExt cx="3535680" cy="4064000"/>
          </a:xfrm>
        </p:grpSpPr>
        <p:sp>
          <p:nvSpPr>
            <p:cNvPr id="18" name="Shape 13"/>
            <p:cNvSpPr/>
            <p:nvPr/>
          </p:nvSpPr>
          <p:spPr>
            <a:xfrm>
              <a:off x="8107680" y="1717040"/>
              <a:ext cx="3535680" cy="4064000"/>
            </a:xfrm>
            <a:prstGeom prst="rect">
              <a:avLst/>
            </a:prstGeom>
            <a:solidFill>
              <a:srgbClr val="F4F8FB"/>
            </a:solidFill>
            <a:ln w="12700">
              <a:solidFill>
                <a:srgbClr val="BFD7E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pic>
          <p:nvPicPr>
            <p:cNvPr id="19" name="Image 3" descr="A person in a suit and tie&#10;&#10;AI-generated content may be incorrect."/>
            <p:cNvPicPr>
              <a:picLocks noChangeAspect="1"/>
            </p:cNvPicPr>
            <p:nvPr/>
          </p:nvPicPr>
          <p:blipFill>
            <a:blip r:embed="rId6"/>
            <a:srcRect/>
            <a:stretch>
              <a:fillRect/>
            </a:stretch>
          </p:blipFill>
          <p:spPr>
            <a:xfrm>
              <a:off x="8656320" y="1889760"/>
              <a:ext cx="2438400" cy="2438400"/>
            </a:xfrm>
            <a:prstGeom prst="ellipse">
              <a:avLst/>
            </a:prstGeom>
          </p:spPr>
        </p:pic>
        <p:sp>
          <p:nvSpPr>
            <p:cNvPr id="20" name="Text 14"/>
            <p:cNvSpPr/>
            <p:nvPr/>
          </p:nvSpPr>
          <p:spPr>
            <a:xfrm>
              <a:off x="8229600" y="4364736"/>
              <a:ext cx="3291840" cy="6705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500">
                  <a:solidFill>
                    <a:srgbClr val="015A84"/>
                  </a:solidFill>
                  <a:latin typeface="Trebuchet MS"/>
                </a:rPr>
                <a:t>Casey Bird</a:t>
              </a:r>
              <a:endParaRPr lang="en-US"/>
            </a:p>
          </p:txBody>
        </p:sp>
        <p:sp>
          <p:nvSpPr>
            <p:cNvPr id="21" name="Text 15"/>
            <p:cNvSpPr/>
            <p:nvPr/>
          </p:nvSpPr>
          <p:spPr>
            <a:xfrm>
              <a:off x="8229600" y="4883834"/>
              <a:ext cx="3291840" cy="34137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400">
                  <a:solidFill>
                    <a:srgbClr val="63666A"/>
                  </a:solidFill>
                  <a:latin typeface="Trebuchet MS"/>
                </a:rPr>
                <a:t>Senior Portfolio Trader</a:t>
              </a:r>
              <a:endParaRPr lang="en-US" sz="1400">
                <a:ea typeface="Calibri"/>
                <a:cs typeface="Calibri"/>
              </a:endParaRPr>
            </a:p>
          </p:txBody>
        </p:sp>
      </p:grpSp>
    </p:spTree>
    <p:extLst>
      <p:ext uri="{BB962C8B-B14F-4D97-AF65-F5344CB8AC3E}">
        <p14:creationId xmlns:p14="http://schemas.microsoft.com/office/powerpoint/2010/main" val="363342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5A84"/>
        </a:solidFill>
        <a:effectLst/>
      </p:bgPr>
    </p:bg>
    <p:spTree>
      <p:nvGrpSpPr>
        <p:cNvPr id="1" name=""/>
        <p:cNvGrpSpPr/>
        <p:nvPr/>
      </p:nvGrpSpPr>
      <p:grpSpPr>
        <a:xfrm>
          <a:off x="0" y="0"/>
          <a:ext cx="0" cy="0"/>
          <a:chOff x="0" y="0"/>
          <a:chExt cx="0" cy="0"/>
        </a:xfrm>
      </p:grpSpPr>
      <p:sp>
        <p:nvSpPr>
          <p:cNvPr id="2" name="Shape 0"/>
          <p:cNvSpPr/>
          <p:nvPr/>
        </p:nvSpPr>
        <p:spPr>
          <a:xfrm>
            <a:off x="0" y="0"/>
            <a:ext cx="228600" cy="6858000"/>
          </a:xfrm>
          <a:prstGeom prst="rect">
            <a:avLst/>
          </a:prstGeom>
          <a:solidFill>
            <a:srgbClr val="FFB71A"/>
          </a:solidFill>
          <a:ln w="12700">
            <a:solidFill>
              <a:srgbClr val="FFB71A"/>
            </a:solidFill>
            <a:prstDash val="solid"/>
          </a:ln>
        </p:spPr>
        <p:txBody>
          <a:bodyPr/>
          <a:lstStyle/>
          <a:p>
            <a:endParaRPr lang="en-US"/>
          </a:p>
        </p:txBody>
      </p:sp>
      <p:sp>
        <p:nvSpPr>
          <p:cNvPr id="3" name="Text 1"/>
          <p:cNvSpPr/>
          <p:nvPr/>
        </p:nvSpPr>
        <p:spPr>
          <a:xfrm>
            <a:off x="914400" y="1463040"/>
            <a:ext cx="10058400" cy="731520"/>
          </a:xfrm>
          <a:prstGeom prst="rect">
            <a:avLst/>
          </a:prstGeom>
          <a:noFill/>
          <a:ln/>
        </p:spPr>
        <p:txBody>
          <a:bodyPr wrap="square" lIns="0" tIns="0" rIns="0" bIns="0" rtlCol="0" anchor="ctr"/>
          <a:lstStyle/>
          <a:p>
            <a:pPr marL="0" indent="0">
              <a:buNone/>
            </a:pPr>
            <a:r>
              <a:rPr lang="en-US" sz="5400" b="1">
                <a:solidFill>
                  <a:srgbClr val="FFFFFF"/>
                </a:solidFill>
                <a:latin typeface="Arial Black" pitchFamily="34" charset="0"/>
                <a:ea typeface="Arial Black" pitchFamily="34" charset="-122"/>
                <a:cs typeface="Arial Black" pitchFamily="34" charset="-120"/>
              </a:rPr>
              <a:t>Agenda</a:t>
            </a:r>
            <a:endParaRPr lang="en-US" sz="5400"/>
          </a:p>
        </p:txBody>
      </p:sp>
      <p:sp>
        <p:nvSpPr>
          <p:cNvPr id="4" name="Text 2"/>
          <p:cNvSpPr/>
          <p:nvPr/>
        </p:nvSpPr>
        <p:spPr>
          <a:xfrm>
            <a:off x="914400" y="2468880"/>
            <a:ext cx="10058400" cy="3931920"/>
          </a:xfrm>
          <a:prstGeom prst="rect">
            <a:avLst/>
          </a:prstGeom>
          <a:noFill/>
          <a:ln/>
        </p:spPr>
        <p:txBody>
          <a:bodyPr wrap="square" lIns="0" tIns="0" rIns="0" bIns="0" rtlCol="0" anchor="t"/>
          <a:lstStyle/>
          <a:p>
            <a:pPr marL="0" indent="0">
              <a:lnSpc>
                <a:spcPct val="150000"/>
              </a:lnSpc>
              <a:spcBef>
                <a:spcPts val="0"/>
              </a:spcBef>
              <a:spcAft>
                <a:spcPts val="600"/>
              </a:spcAft>
              <a:buNone/>
            </a:pPr>
            <a:r>
              <a:rPr lang="en-US" sz="2800" b="1" dirty="0">
                <a:solidFill>
                  <a:srgbClr val="FFB71A"/>
                </a:solidFill>
                <a:latin typeface="Arial" pitchFamily="34" charset="0"/>
                <a:ea typeface="Arial" pitchFamily="34" charset="-122"/>
                <a:cs typeface="Arial" pitchFamily="34" charset="-120"/>
              </a:rPr>
              <a:t>01 </a:t>
            </a:r>
            <a:r>
              <a:rPr lang="en-US" sz="2800" dirty="0">
                <a:solidFill>
                  <a:srgbClr val="FFFFFF"/>
                </a:solidFill>
                <a:latin typeface="Arial" pitchFamily="34" charset="0"/>
                <a:ea typeface="Arial" pitchFamily="34" charset="-122"/>
                <a:cs typeface="Arial" pitchFamily="34" charset="-120"/>
              </a:rPr>
              <a:t>Holdings &amp; Allocation</a:t>
            </a:r>
            <a:endParaRPr lang="en-US" sz="2800" dirty="0"/>
          </a:p>
          <a:p>
            <a:pPr marL="0" indent="0">
              <a:lnSpc>
                <a:spcPct val="150000"/>
              </a:lnSpc>
              <a:spcBef>
                <a:spcPts val="0"/>
              </a:spcBef>
              <a:spcAft>
                <a:spcPts val="600"/>
              </a:spcAft>
              <a:buNone/>
            </a:pPr>
            <a:r>
              <a:rPr lang="en-US" sz="2800" b="1" dirty="0">
                <a:solidFill>
                  <a:srgbClr val="FFB71A"/>
                </a:solidFill>
                <a:latin typeface="Arial" pitchFamily="34" charset="0"/>
                <a:ea typeface="Arial" pitchFamily="34" charset="-122"/>
                <a:cs typeface="Arial" pitchFamily="34" charset="-120"/>
              </a:rPr>
              <a:t>02 </a:t>
            </a:r>
            <a:r>
              <a:rPr lang="en-US" sz="2800" dirty="0">
                <a:solidFill>
                  <a:srgbClr val="FFFFFF"/>
                </a:solidFill>
                <a:latin typeface="Arial" pitchFamily="34" charset="0"/>
                <a:ea typeface="Arial" pitchFamily="34" charset="-122"/>
                <a:cs typeface="Arial" pitchFamily="34" charset="-120"/>
              </a:rPr>
              <a:t>Performance Overview</a:t>
            </a:r>
            <a:endParaRPr lang="en-US" sz="2800" dirty="0"/>
          </a:p>
          <a:p>
            <a:pPr marL="0" indent="0">
              <a:lnSpc>
                <a:spcPct val="150000"/>
              </a:lnSpc>
              <a:spcBef>
                <a:spcPts val="0"/>
              </a:spcBef>
              <a:spcAft>
                <a:spcPts val="600"/>
              </a:spcAft>
              <a:buNone/>
            </a:pPr>
            <a:r>
              <a:rPr lang="en-US" sz="2800" b="1" dirty="0">
                <a:solidFill>
                  <a:srgbClr val="FFB71A"/>
                </a:solidFill>
                <a:latin typeface="Arial" pitchFamily="34" charset="0"/>
                <a:ea typeface="Arial" pitchFamily="34" charset="-122"/>
                <a:cs typeface="Arial" pitchFamily="34" charset="-120"/>
              </a:rPr>
              <a:t>03 </a:t>
            </a:r>
            <a:r>
              <a:rPr lang="en-US" sz="2800" dirty="0">
                <a:solidFill>
                  <a:srgbClr val="FFFFFF"/>
                </a:solidFill>
                <a:latin typeface="Arial" pitchFamily="34" charset="0"/>
                <a:ea typeface="Arial" pitchFamily="34" charset="-122"/>
                <a:cs typeface="Arial" pitchFamily="34" charset="-120"/>
              </a:rPr>
              <a:t>The AI Trade  </a:t>
            </a:r>
            <a:r>
              <a:rPr lang="en-US" sz="2200" i="1" dirty="0">
                <a:solidFill>
                  <a:srgbClr val="BFD7E0"/>
                </a:solidFill>
                <a:latin typeface="Arial" pitchFamily="34" charset="0"/>
                <a:ea typeface="Arial" pitchFamily="34" charset="-122"/>
                <a:cs typeface="Arial" pitchFamily="34" charset="-120"/>
              </a:rPr>
              <a:t>November Rebalance</a:t>
            </a:r>
            <a:endParaRPr lang="en-US" sz="2800" dirty="0"/>
          </a:p>
          <a:p>
            <a:pPr marL="0" indent="0">
              <a:lnSpc>
                <a:spcPct val="150000"/>
              </a:lnSpc>
              <a:spcBef>
                <a:spcPts val="0"/>
              </a:spcBef>
              <a:spcAft>
                <a:spcPts val="600"/>
              </a:spcAft>
              <a:buNone/>
            </a:pPr>
            <a:r>
              <a:rPr lang="en-US" sz="2800" b="1" dirty="0">
                <a:solidFill>
                  <a:srgbClr val="FFB71A"/>
                </a:solidFill>
                <a:latin typeface="Arial" pitchFamily="34" charset="0"/>
                <a:ea typeface="Arial" pitchFamily="34" charset="-122"/>
                <a:cs typeface="Arial" pitchFamily="34" charset="-120"/>
              </a:rPr>
              <a:t>04 </a:t>
            </a:r>
            <a:r>
              <a:rPr lang="en-US" sz="2800" dirty="0">
                <a:solidFill>
                  <a:srgbClr val="FFFFFF"/>
                </a:solidFill>
                <a:latin typeface="Arial" pitchFamily="34" charset="0"/>
                <a:ea typeface="Arial" pitchFamily="34" charset="-122"/>
                <a:cs typeface="Arial" pitchFamily="34" charset="-120"/>
              </a:rPr>
              <a:t>The AI Trade  </a:t>
            </a:r>
            <a:r>
              <a:rPr lang="en-US" sz="2200" i="1" dirty="0">
                <a:solidFill>
                  <a:srgbClr val="BFD7E0"/>
                </a:solidFill>
                <a:latin typeface="Arial" pitchFamily="34" charset="0"/>
                <a:ea typeface="Arial" pitchFamily="34" charset="-122"/>
                <a:cs typeface="Arial" pitchFamily="34" charset="-120"/>
              </a:rPr>
              <a:t>Second Leg</a:t>
            </a:r>
            <a:endParaRPr lang="en-US" sz="2800" dirty="0"/>
          </a:p>
          <a:p>
            <a:pPr marL="0" indent="0">
              <a:lnSpc>
                <a:spcPct val="150000"/>
              </a:lnSpc>
              <a:spcBef>
                <a:spcPts val="0"/>
              </a:spcBef>
              <a:spcAft>
                <a:spcPts val="600"/>
              </a:spcAft>
              <a:buNone/>
            </a:pPr>
            <a:r>
              <a:rPr lang="en-US" sz="2800" b="1" dirty="0">
                <a:solidFill>
                  <a:srgbClr val="FFB71A"/>
                </a:solidFill>
                <a:latin typeface="Arial" pitchFamily="34" charset="0"/>
                <a:ea typeface="Arial" pitchFamily="34" charset="-122"/>
                <a:cs typeface="Arial" pitchFamily="34" charset="-120"/>
              </a:rPr>
              <a:t>05 </a:t>
            </a:r>
            <a:r>
              <a:rPr lang="en-US" sz="2800" dirty="0">
                <a:solidFill>
                  <a:srgbClr val="FFFFFF"/>
                </a:solidFill>
                <a:latin typeface="Arial" pitchFamily="34" charset="0"/>
                <a:ea typeface="Arial" pitchFamily="34" charset="-122"/>
                <a:cs typeface="Arial" pitchFamily="34" charset="-120"/>
              </a:rPr>
              <a:t>Summary</a:t>
            </a:r>
            <a:endParaRPr lang="en-US" sz="2800" dirty="0"/>
          </a:p>
        </p:txBody>
      </p:sp>
      <p:sp>
        <p:nvSpPr>
          <p:cNvPr id="5" name="Text 3"/>
          <p:cNvSpPr/>
          <p:nvPr/>
        </p:nvSpPr>
        <p:spPr>
          <a:xfrm>
            <a:off x="914400" y="4206240"/>
            <a:ext cx="10058400" cy="457200"/>
          </a:xfrm>
          <a:prstGeom prst="rect">
            <a:avLst/>
          </a:prstGeom>
          <a:noFill/>
          <a:ln/>
        </p:spPr>
        <p:txBody>
          <a:bodyPr wrap="square" lIns="0" tIns="0" rIns="0" bIns="0" rtlCol="0" anchor="ctr"/>
          <a:lstStyle/>
          <a:p>
            <a:pPr marL="0" indent="0">
              <a:buNone/>
            </a:pPr>
            <a:endParaRPr lang="en-US" sz="1800">
              <a:solidFill>
                <a:schemeClr val="bg1"/>
              </a:solidFill>
              <a:latin typeface="Arial"/>
              <a:ea typeface="Calibri"/>
              <a:cs typeface="Arial"/>
            </a:endParaRPr>
          </a:p>
        </p:txBody>
      </p:sp>
      <p:pic>
        <p:nvPicPr>
          <p:cNvPr id="8" name="Picture 7" descr="A black background with white text  AI-generated content may be incorrect.">
            <a:extLst>
              <a:ext uri="{FF2B5EF4-FFF2-40B4-BE49-F238E27FC236}">
                <a16:creationId xmlns:a16="http://schemas.microsoft.com/office/drawing/2014/main" id="{1AFE2DFF-B827-E1F7-122B-6612C67ECD4C}"/>
              </a:ext>
            </a:extLst>
          </p:cNvPr>
          <p:cNvPicPr>
            <a:picLocks noChangeAspect="1"/>
          </p:cNvPicPr>
          <p:nvPr/>
        </p:nvPicPr>
        <p:blipFill>
          <a:blip r:embed="rId3"/>
          <a:stretch>
            <a:fillRect/>
          </a:stretch>
        </p:blipFill>
        <p:spPr>
          <a:xfrm>
            <a:off x="373565" y="2354"/>
            <a:ext cx="2674559" cy="1332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dirty="0">
                <a:solidFill>
                  <a:srgbClr val="015A84"/>
                </a:solidFill>
                <a:latin typeface="Arial Black" pitchFamily="34" charset="0"/>
                <a:ea typeface="Arial Black" pitchFamily="34" charset="-122"/>
                <a:cs typeface="Arial Black" pitchFamily="34" charset="-120"/>
              </a:rPr>
              <a:t>Equity Holdings</a:t>
            </a:r>
            <a:endParaRPr lang="en-US" sz="2800" dirty="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Current positions and how the sleeve is constructed</a:t>
            </a:r>
            <a:endParaRPr lang="en-US" sz="1400"/>
          </a:p>
        </p:txBody>
      </p:sp>
      <p:sp>
        <p:nvSpPr>
          <p:cNvPr id="5" name="Text 2"/>
          <p:cNvSpPr/>
          <p:nvPr/>
        </p:nvSpPr>
        <p:spPr>
          <a:xfrm>
            <a:off x="457200" y="1463040"/>
            <a:ext cx="6400800" cy="365760"/>
          </a:xfrm>
          <a:prstGeom prst="rect">
            <a:avLst/>
          </a:prstGeom>
          <a:noFill/>
          <a:ln/>
        </p:spPr>
        <p:txBody>
          <a:bodyPr wrap="square" lIns="0" tIns="0" rIns="0" bIns="0" rtlCol="0" anchor="ctr"/>
          <a:lstStyle/>
          <a:p>
            <a:pPr marL="0" indent="0">
              <a:buNone/>
            </a:pPr>
            <a:r>
              <a:rPr lang="en-US" sz="1200" b="1" kern="0" spc="400">
                <a:solidFill>
                  <a:srgbClr val="80AFC1"/>
                </a:solidFill>
                <a:latin typeface="Arial" pitchFamily="34" charset="0"/>
                <a:ea typeface="Arial" pitchFamily="34" charset="-122"/>
                <a:cs typeface="Arial" pitchFamily="34" charset="-120"/>
              </a:rPr>
              <a:t>POSITIONS</a:t>
            </a:r>
            <a:endParaRPr lang="en-US" sz="1200"/>
          </a:p>
        </p:txBody>
      </p:sp>
      <p:sp>
        <p:nvSpPr>
          <p:cNvPr id="6" name="Text 3"/>
          <p:cNvSpPr/>
          <p:nvPr/>
        </p:nvSpPr>
        <p:spPr>
          <a:xfrm>
            <a:off x="640080" y="1874520"/>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VOO</a:t>
            </a:r>
            <a:endParaRPr lang="en-US" sz="1300"/>
          </a:p>
        </p:txBody>
      </p:sp>
      <p:sp>
        <p:nvSpPr>
          <p:cNvPr id="7" name="Text 4"/>
          <p:cNvSpPr/>
          <p:nvPr/>
        </p:nvSpPr>
        <p:spPr>
          <a:xfrm>
            <a:off x="1828800" y="1874520"/>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Vanguard Large Cap</a:t>
            </a:r>
            <a:endParaRPr lang="en-US" sz="1200"/>
          </a:p>
        </p:txBody>
      </p:sp>
      <p:sp>
        <p:nvSpPr>
          <p:cNvPr id="8" name="Shape 5"/>
          <p:cNvSpPr/>
          <p:nvPr/>
        </p:nvSpPr>
        <p:spPr>
          <a:xfrm>
            <a:off x="457200" y="2221992"/>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9" name="Text 6"/>
          <p:cNvSpPr/>
          <p:nvPr/>
        </p:nvSpPr>
        <p:spPr>
          <a:xfrm>
            <a:off x="640080" y="2221992"/>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QQQM</a:t>
            </a:r>
            <a:endParaRPr lang="en-US" sz="1300"/>
          </a:p>
        </p:txBody>
      </p:sp>
      <p:sp>
        <p:nvSpPr>
          <p:cNvPr id="10" name="Text 7"/>
          <p:cNvSpPr/>
          <p:nvPr/>
        </p:nvSpPr>
        <p:spPr>
          <a:xfrm>
            <a:off x="1828800" y="2221992"/>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Invesco QQQM</a:t>
            </a:r>
            <a:endParaRPr lang="en-US" sz="1200"/>
          </a:p>
        </p:txBody>
      </p:sp>
      <p:sp>
        <p:nvSpPr>
          <p:cNvPr id="11" name="Text 8"/>
          <p:cNvSpPr/>
          <p:nvPr/>
        </p:nvSpPr>
        <p:spPr>
          <a:xfrm>
            <a:off x="640080" y="2569464"/>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SCHD</a:t>
            </a:r>
            <a:endParaRPr lang="en-US" sz="1300"/>
          </a:p>
        </p:txBody>
      </p:sp>
      <p:sp>
        <p:nvSpPr>
          <p:cNvPr id="12" name="Text 9"/>
          <p:cNvSpPr/>
          <p:nvPr/>
        </p:nvSpPr>
        <p:spPr>
          <a:xfrm>
            <a:off x="1828800" y="2569464"/>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Schwab Dividend</a:t>
            </a:r>
            <a:endParaRPr lang="en-US" sz="1200"/>
          </a:p>
        </p:txBody>
      </p:sp>
      <p:sp>
        <p:nvSpPr>
          <p:cNvPr id="13" name="Shape 10"/>
          <p:cNvSpPr/>
          <p:nvPr/>
        </p:nvSpPr>
        <p:spPr>
          <a:xfrm>
            <a:off x="457200" y="2916936"/>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14" name="Text 11"/>
          <p:cNvSpPr/>
          <p:nvPr/>
        </p:nvSpPr>
        <p:spPr>
          <a:xfrm>
            <a:off x="640080" y="2916936"/>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DUHP</a:t>
            </a:r>
            <a:endParaRPr lang="en-US" sz="1300"/>
          </a:p>
        </p:txBody>
      </p:sp>
      <p:sp>
        <p:nvSpPr>
          <p:cNvPr id="15" name="Text 12"/>
          <p:cNvSpPr/>
          <p:nvPr/>
        </p:nvSpPr>
        <p:spPr>
          <a:xfrm>
            <a:off x="1828800" y="2916936"/>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DFA High Profitability</a:t>
            </a:r>
            <a:endParaRPr lang="en-US" sz="1200"/>
          </a:p>
        </p:txBody>
      </p:sp>
      <p:sp>
        <p:nvSpPr>
          <p:cNvPr id="16" name="Text 13"/>
          <p:cNvSpPr/>
          <p:nvPr/>
        </p:nvSpPr>
        <p:spPr>
          <a:xfrm>
            <a:off x="640080" y="3264408"/>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DGRW</a:t>
            </a:r>
            <a:endParaRPr lang="en-US" sz="1300"/>
          </a:p>
        </p:txBody>
      </p:sp>
      <p:sp>
        <p:nvSpPr>
          <p:cNvPr id="17" name="Text 14"/>
          <p:cNvSpPr/>
          <p:nvPr/>
        </p:nvSpPr>
        <p:spPr>
          <a:xfrm>
            <a:off x="1828800" y="3264408"/>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WisdomTree Quality Dividend</a:t>
            </a:r>
            <a:endParaRPr lang="en-US" sz="1200"/>
          </a:p>
        </p:txBody>
      </p:sp>
      <p:sp>
        <p:nvSpPr>
          <p:cNvPr id="18" name="Shape 15"/>
          <p:cNvSpPr/>
          <p:nvPr/>
        </p:nvSpPr>
        <p:spPr>
          <a:xfrm>
            <a:off x="457200" y="3611880"/>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19" name="Text 16"/>
          <p:cNvSpPr/>
          <p:nvPr/>
        </p:nvSpPr>
        <p:spPr>
          <a:xfrm>
            <a:off x="640080" y="3611880"/>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AAPL</a:t>
            </a:r>
            <a:endParaRPr lang="en-US" sz="1300"/>
          </a:p>
        </p:txBody>
      </p:sp>
      <p:sp>
        <p:nvSpPr>
          <p:cNvPr id="20" name="Text 17"/>
          <p:cNvSpPr/>
          <p:nvPr/>
        </p:nvSpPr>
        <p:spPr>
          <a:xfrm>
            <a:off x="1828800" y="3611880"/>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Apple</a:t>
            </a:r>
            <a:endParaRPr lang="en-US" sz="1200"/>
          </a:p>
        </p:txBody>
      </p:sp>
      <p:sp>
        <p:nvSpPr>
          <p:cNvPr id="21" name="Text 18"/>
          <p:cNvSpPr/>
          <p:nvPr/>
        </p:nvSpPr>
        <p:spPr>
          <a:xfrm>
            <a:off x="640080" y="3959352"/>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AMZN</a:t>
            </a:r>
            <a:endParaRPr lang="en-US" sz="1300"/>
          </a:p>
        </p:txBody>
      </p:sp>
      <p:sp>
        <p:nvSpPr>
          <p:cNvPr id="22" name="Text 19"/>
          <p:cNvSpPr/>
          <p:nvPr/>
        </p:nvSpPr>
        <p:spPr>
          <a:xfrm>
            <a:off x="1828800" y="3959352"/>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Amazon</a:t>
            </a:r>
            <a:endParaRPr lang="en-US" sz="1200"/>
          </a:p>
        </p:txBody>
      </p:sp>
      <p:sp>
        <p:nvSpPr>
          <p:cNvPr id="23" name="Shape 20"/>
          <p:cNvSpPr/>
          <p:nvPr/>
        </p:nvSpPr>
        <p:spPr>
          <a:xfrm>
            <a:off x="457200" y="4306824"/>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24" name="Text 21"/>
          <p:cNvSpPr/>
          <p:nvPr/>
        </p:nvSpPr>
        <p:spPr>
          <a:xfrm>
            <a:off x="640080" y="4306824"/>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SMH</a:t>
            </a:r>
            <a:endParaRPr lang="en-US" sz="1300"/>
          </a:p>
        </p:txBody>
      </p:sp>
      <p:sp>
        <p:nvSpPr>
          <p:cNvPr id="25" name="Text 22"/>
          <p:cNvSpPr/>
          <p:nvPr/>
        </p:nvSpPr>
        <p:spPr>
          <a:xfrm>
            <a:off x="1828800" y="4306824"/>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VanEck Semiconductor</a:t>
            </a:r>
            <a:endParaRPr lang="en-US" sz="1200"/>
          </a:p>
        </p:txBody>
      </p:sp>
      <p:sp>
        <p:nvSpPr>
          <p:cNvPr id="26" name="Text 23"/>
          <p:cNvSpPr/>
          <p:nvPr/>
        </p:nvSpPr>
        <p:spPr>
          <a:xfrm>
            <a:off x="640080" y="4654296"/>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DRAM</a:t>
            </a:r>
            <a:endParaRPr lang="en-US" sz="1300"/>
          </a:p>
        </p:txBody>
      </p:sp>
      <p:sp>
        <p:nvSpPr>
          <p:cNvPr id="27" name="Text 24"/>
          <p:cNvSpPr/>
          <p:nvPr/>
        </p:nvSpPr>
        <p:spPr>
          <a:xfrm>
            <a:off x="1828800" y="4654296"/>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Roundhill Memory</a:t>
            </a:r>
            <a:endParaRPr lang="en-US" sz="1200"/>
          </a:p>
        </p:txBody>
      </p:sp>
      <p:sp>
        <p:nvSpPr>
          <p:cNvPr id="28" name="Shape 25"/>
          <p:cNvSpPr/>
          <p:nvPr/>
        </p:nvSpPr>
        <p:spPr>
          <a:xfrm>
            <a:off x="457200" y="5001768"/>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29" name="Text 26"/>
          <p:cNvSpPr/>
          <p:nvPr/>
        </p:nvSpPr>
        <p:spPr>
          <a:xfrm>
            <a:off x="640080" y="5001768"/>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VO</a:t>
            </a:r>
            <a:endParaRPr lang="en-US" sz="1300"/>
          </a:p>
        </p:txBody>
      </p:sp>
      <p:sp>
        <p:nvSpPr>
          <p:cNvPr id="30" name="Text 27"/>
          <p:cNvSpPr/>
          <p:nvPr/>
        </p:nvSpPr>
        <p:spPr>
          <a:xfrm>
            <a:off x="1828800" y="5001768"/>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Vanguard Mid-Cap</a:t>
            </a:r>
            <a:endParaRPr lang="en-US" sz="1200"/>
          </a:p>
        </p:txBody>
      </p:sp>
      <p:sp>
        <p:nvSpPr>
          <p:cNvPr id="31" name="Text 28"/>
          <p:cNvSpPr/>
          <p:nvPr/>
        </p:nvSpPr>
        <p:spPr>
          <a:xfrm>
            <a:off x="640080" y="5349240"/>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MSFT</a:t>
            </a:r>
            <a:endParaRPr lang="en-US" sz="1300"/>
          </a:p>
        </p:txBody>
      </p:sp>
      <p:sp>
        <p:nvSpPr>
          <p:cNvPr id="32" name="Text 29"/>
          <p:cNvSpPr/>
          <p:nvPr/>
        </p:nvSpPr>
        <p:spPr>
          <a:xfrm>
            <a:off x="1828800" y="5349240"/>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Microsoft</a:t>
            </a:r>
            <a:endParaRPr lang="en-US" sz="1200"/>
          </a:p>
        </p:txBody>
      </p:sp>
      <p:sp>
        <p:nvSpPr>
          <p:cNvPr id="33" name="Shape 30"/>
          <p:cNvSpPr/>
          <p:nvPr/>
        </p:nvSpPr>
        <p:spPr>
          <a:xfrm>
            <a:off x="457200" y="5696712"/>
            <a:ext cx="6400800" cy="347472"/>
          </a:xfrm>
          <a:prstGeom prst="rect">
            <a:avLst/>
          </a:prstGeom>
          <a:solidFill>
            <a:srgbClr val="BFD7E0">
              <a:alpha val="30000"/>
            </a:srgbClr>
          </a:solidFill>
          <a:ln w="12700">
            <a:solidFill>
              <a:srgbClr val="BFD7E0">
                <a:alpha val="0"/>
              </a:srgbClr>
            </a:solidFill>
            <a:prstDash val="solid"/>
          </a:ln>
        </p:spPr>
        <p:txBody>
          <a:bodyPr/>
          <a:lstStyle/>
          <a:p>
            <a:endParaRPr lang="en-US"/>
          </a:p>
        </p:txBody>
      </p:sp>
      <p:sp>
        <p:nvSpPr>
          <p:cNvPr id="34" name="Text 31"/>
          <p:cNvSpPr/>
          <p:nvPr/>
        </p:nvSpPr>
        <p:spPr>
          <a:xfrm>
            <a:off x="640080" y="5696712"/>
            <a:ext cx="1097280" cy="347472"/>
          </a:xfrm>
          <a:prstGeom prst="rect">
            <a:avLst/>
          </a:prstGeom>
          <a:noFill/>
          <a:ln/>
        </p:spPr>
        <p:txBody>
          <a:bodyPr wrap="square" lIns="0" tIns="0" rIns="0" bIns="0" rtlCol="0" anchor="ctr"/>
          <a:lstStyle/>
          <a:p>
            <a:pPr marL="0" indent="0">
              <a:buNone/>
            </a:pPr>
            <a:r>
              <a:rPr lang="en-US" sz="1300" b="1">
                <a:solidFill>
                  <a:srgbClr val="015A84"/>
                </a:solidFill>
                <a:latin typeface="Arial" pitchFamily="34" charset="0"/>
                <a:ea typeface="Arial" pitchFamily="34" charset="-122"/>
                <a:cs typeface="Arial" pitchFamily="34" charset="-120"/>
              </a:rPr>
              <a:t>HODL</a:t>
            </a:r>
            <a:endParaRPr lang="en-US" sz="1300"/>
          </a:p>
        </p:txBody>
      </p:sp>
      <p:sp>
        <p:nvSpPr>
          <p:cNvPr id="35" name="Text 32"/>
          <p:cNvSpPr/>
          <p:nvPr/>
        </p:nvSpPr>
        <p:spPr>
          <a:xfrm>
            <a:off x="1828800" y="5696712"/>
            <a:ext cx="4846320" cy="347472"/>
          </a:xfrm>
          <a:prstGeom prst="rect">
            <a:avLst/>
          </a:prstGeom>
          <a:noFill/>
          <a:ln/>
        </p:spPr>
        <p:txBody>
          <a:bodyPr wrap="square" lIns="0" tIns="0" rIns="0" bIns="0" rtlCol="0" anchor="ctr"/>
          <a:lstStyle/>
          <a:p>
            <a:pPr marL="0" indent="0">
              <a:buNone/>
            </a:pPr>
            <a:r>
              <a:rPr lang="en-US" sz="1200">
                <a:solidFill>
                  <a:srgbClr val="63666A"/>
                </a:solidFill>
                <a:latin typeface="Arial" pitchFamily="34" charset="0"/>
                <a:ea typeface="Arial" pitchFamily="34" charset="-122"/>
                <a:cs typeface="Arial" pitchFamily="34" charset="-120"/>
              </a:rPr>
              <a:t>VanEck Bitcoin</a:t>
            </a:r>
            <a:endParaRPr lang="en-US" sz="1200"/>
          </a:p>
        </p:txBody>
      </p:sp>
      <p:sp>
        <p:nvSpPr>
          <p:cNvPr id="36" name="Text 33"/>
          <p:cNvSpPr/>
          <p:nvPr/>
        </p:nvSpPr>
        <p:spPr>
          <a:xfrm>
            <a:off x="7498080" y="1463040"/>
            <a:ext cx="4206240" cy="365760"/>
          </a:xfrm>
          <a:prstGeom prst="rect">
            <a:avLst/>
          </a:prstGeom>
          <a:noFill/>
          <a:ln/>
        </p:spPr>
        <p:txBody>
          <a:bodyPr wrap="square" lIns="0" tIns="0" rIns="0" bIns="0" rtlCol="0" anchor="ctr"/>
          <a:lstStyle/>
          <a:p>
            <a:pPr marL="0" indent="0">
              <a:buNone/>
            </a:pPr>
            <a:r>
              <a:rPr lang="en-US" sz="1200" b="1" kern="0" spc="400">
                <a:solidFill>
                  <a:srgbClr val="80AFC1"/>
                </a:solidFill>
                <a:latin typeface="Arial" pitchFamily="34" charset="0"/>
                <a:ea typeface="Arial" pitchFamily="34" charset="-122"/>
                <a:cs typeface="Arial" pitchFamily="34" charset="-120"/>
              </a:rPr>
              <a:t>HOW IT'S BUILT</a:t>
            </a:r>
            <a:endParaRPr lang="en-US" sz="1200"/>
          </a:p>
        </p:txBody>
      </p:sp>
      <p:sp>
        <p:nvSpPr>
          <p:cNvPr id="37" name="Shape 34"/>
          <p:cNvSpPr/>
          <p:nvPr/>
        </p:nvSpPr>
        <p:spPr>
          <a:xfrm>
            <a:off x="7498080" y="1874520"/>
            <a:ext cx="4206240" cy="1234440"/>
          </a:xfrm>
          <a:prstGeom prst="rect">
            <a:avLst/>
          </a:prstGeom>
          <a:solidFill>
            <a:srgbClr val="BFD7E0">
              <a:alpha val="40000"/>
            </a:srgbClr>
          </a:solidFill>
          <a:ln w="6350">
            <a:solidFill>
              <a:srgbClr val="80AFC1"/>
            </a:solidFill>
            <a:prstDash val="solid"/>
          </a:ln>
        </p:spPr>
        <p:txBody>
          <a:bodyPr/>
          <a:lstStyle/>
          <a:p>
            <a:endParaRPr lang="en-US"/>
          </a:p>
        </p:txBody>
      </p:sp>
      <p:sp>
        <p:nvSpPr>
          <p:cNvPr id="38" name="Shape 35"/>
          <p:cNvSpPr/>
          <p:nvPr/>
        </p:nvSpPr>
        <p:spPr>
          <a:xfrm>
            <a:off x="7498080" y="1874520"/>
            <a:ext cx="73152" cy="1234440"/>
          </a:xfrm>
          <a:prstGeom prst="rect">
            <a:avLst/>
          </a:prstGeom>
          <a:solidFill>
            <a:srgbClr val="FFB71A"/>
          </a:solidFill>
          <a:ln w="12700">
            <a:solidFill>
              <a:srgbClr val="FFB71A"/>
            </a:solidFill>
            <a:prstDash val="solid"/>
          </a:ln>
        </p:spPr>
        <p:txBody>
          <a:bodyPr/>
          <a:lstStyle/>
          <a:p>
            <a:endParaRPr lang="en-US"/>
          </a:p>
        </p:txBody>
      </p:sp>
      <p:sp>
        <p:nvSpPr>
          <p:cNvPr id="39" name="Text 36"/>
          <p:cNvSpPr/>
          <p:nvPr/>
        </p:nvSpPr>
        <p:spPr>
          <a:xfrm>
            <a:off x="7680960" y="1965960"/>
            <a:ext cx="1371600" cy="1051560"/>
          </a:xfrm>
          <a:prstGeom prst="rect">
            <a:avLst/>
          </a:prstGeom>
          <a:noFill/>
          <a:ln/>
        </p:spPr>
        <p:txBody>
          <a:bodyPr wrap="square" lIns="0" tIns="0" rIns="0" bIns="0" rtlCol="0" anchor="ctr"/>
          <a:lstStyle/>
          <a:p>
            <a:pPr marL="0" indent="0" algn="ctr">
              <a:buNone/>
            </a:pPr>
            <a:r>
              <a:rPr lang="en-US" sz="5000" b="1">
                <a:solidFill>
                  <a:srgbClr val="015A84"/>
                </a:solidFill>
                <a:latin typeface="Arial Black" pitchFamily="34" charset="0"/>
                <a:ea typeface="Arial Black" pitchFamily="34" charset="-122"/>
                <a:cs typeface="Arial Black" pitchFamily="34" charset="-120"/>
              </a:rPr>
              <a:t>12</a:t>
            </a:r>
            <a:endParaRPr lang="en-US" sz="5000"/>
          </a:p>
        </p:txBody>
      </p:sp>
      <p:sp>
        <p:nvSpPr>
          <p:cNvPr id="40" name="Text 37"/>
          <p:cNvSpPr/>
          <p:nvPr/>
        </p:nvSpPr>
        <p:spPr>
          <a:xfrm>
            <a:off x="9144000" y="2057400"/>
            <a:ext cx="2468880" cy="274320"/>
          </a:xfrm>
          <a:prstGeom prst="rect">
            <a:avLst/>
          </a:prstGeom>
          <a:noFill/>
          <a:ln/>
        </p:spPr>
        <p:txBody>
          <a:bodyPr wrap="square" lIns="0" tIns="0" rIns="0" bIns="0" rtlCol="0" anchor="ctr"/>
          <a:lstStyle/>
          <a:p>
            <a:pPr marL="0" indent="0">
              <a:buNone/>
            </a:pPr>
            <a:r>
              <a:rPr lang="en-US" sz="1100" b="1" kern="0" spc="300">
                <a:solidFill>
                  <a:srgbClr val="80AFC1"/>
                </a:solidFill>
                <a:latin typeface="Arial" pitchFamily="34" charset="0"/>
                <a:ea typeface="Arial" pitchFamily="34" charset="-122"/>
                <a:cs typeface="Arial" pitchFamily="34" charset="-120"/>
              </a:rPr>
              <a:t>POSITIONS</a:t>
            </a:r>
            <a:endParaRPr lang="en-US" sz="1100"/>
          </a:p>
        </p:txBody>
      </p:sp>
      <p:sp>
        <p:nvSpPr>
          <p:cNvPr id="41" name="Text 38"/>
          <p:cNvSpPr/>
          <p:nvPr/>
        </p:nvSpPr>
        <p:spPr>
          <a:xfrm>
            <a:off x="9144000" y="2377440"/>
            <a:ext cx="2468880" cy="731520"/>
          </a:xfrm>
          <a:prstGeom prst="rect">
            <a:avLst/>
          </a:prstGeom>
          <a:noFill/>
          <a:ln/>
        </p:spPr>
        <p:txBody>
          <a:bodyPr wrap="square" lIns="0" tIns="0" rIns="0" bIns="0" rtlCol="0" anchor="t"/>
          <a:lstStyle/>
          <a:p>
            <a:pPr marL="0" indent="0">
              <a:buNone/>
            </a:pPr>
            <a:r>
              <a:rPr lang="en-US" sz="1000">
                <a:solidFill>
                  <a:srgbClr val="63666A"/>
                </a:solidFill>
                <a:latin typeface="Arial" pitchFamily="34" charset="0"/>
                <a:ea typeface="Arial" pitchFamily="34" charset="-122"/>
                <a:cs typeface="Arial" pitchFamily="34" charset="-120"/>
              </a:rPr>
              <a:t>A focused sleeve spanning broad market exposure, dividend and quality factors, and targeted thematic positions.</a:t>
            </a:r>
            <a:endParaRPr lang="en-US" sz="1000"/>
          </a:p>
        </p:txBody>
      </p:sp>
      <p:sp>
        <p:nvSpPr>
          <p:cNvPr id="42" name="Shape 39"/>
          <p:cNvSpPr/>
          <p:nvPr/>
        </p:nvSpPr>
        <p:spPr>
          <a:xfrm>
            <a:off x="7498080" y="3246120"/>
            <a:ext cx="4206240" cy="1234440"/>
          </a:xfrm>
          <a:prstGeom prst="rect">
            <a:avLst/>
          </a:prstGeom>
          <a:solidFill>
            <a:srgbClr val="BFD7E0">
              <a:alpha val="40000"/>
            </a:srgbClr>
          </a:solidFill>
          <a:ln w="6350">
            <a:solidFill>
              <a:srgbClr val="80AFC1"/>
            </a:solidFill>
            <a:prstDash val="solid"/>
          </a:ln>
        </p:spPr>
        <p:txBody>
          <a:bodyPr/>
          <a:lstStyle/>
          <a:p>
            <a:endParaRPr lang="en-US"/>
          </a:p>
        </p:txBody>
      </p:sp>
      <p:sp>
        <p:nvSpPr>
          <p:cNvPr id="43" name="Shape 40"/>
          <p:cNvSpPr/>
          <p:nvPr/>
        </p:nvSpPr>
        <p:spPr>
          <a:xfrm>
            <a:off x="7498080" y="3246120"/>
            <a:ext cx="73152" cy="1234440"/>
          </a:xfrm>
          <a:prstGeom prst="rect">
            <a:avLst/>
          </a:prstGeom>
          <a:solidFill>
            <a:srgbClr val="FFB71A"/>
          </a:solidFill>
          <a:ln w="12700">
            <a:solidFill>
              <a:srgbClr val="FFB71A"/>
            </a:solidFill>
            <a:prstDash val="solid"/>
          </a:ln>
        </p:spPr>
        <p:txBody>
          <a:bodyPr/>
          <a:lstStyle/>
          <a:p>
            <a:endParaRPr lang="en-US"/>
          </a:p>
        </p:txBody>
      </p:sp>
      <p:sp>
        <p:nvSpPr>
          <p:cNvPr id="44" name="Text 41"/>
          <p:cNvSpPr/>
          <p:nvPr/>
        </p:nvSpPr>
        <p:spPr>
          <a:xfrm>
            <a:off x="7680960" y="3337560"/>
            <a:ext cx="1371600" cy="1051560"/>
          </a:xfrm>
          <a:prstGeom prst="rect">
            <a:avLst/>
          </a:prstGeom>
          <a:noFill/>
          <a:ln/>
        </p:spPr>
        <p:txBody>
          <a:bodyPr wrap="square" lIns="0" tIns="0" rIns="0" bIns="0" rtlCol="0" anchor="ctr"/>
          <a:lstStyle/>
          <a:p>
            <a:pPr marL="0" indent="0" algn="ctr">
              <a:buNone/>
            </a:pPr>
            <a:r>
              <a:rPr lang="en-US" sz="5000" b="1">
                <a:solidFill>
                  <a:srgbClr val="015A84"/>
                </a:solidFill>
                <a:latin typeface="Arial Black" pitchFamily="34" charset="0"/>
                <a:ea typeface="Arial Black" pitchFamily="34" charset="-122"/>
                <a:cs typeface="Arial Black" pitchFamily="34" charset="-120"/>
              </a:rPr>
              <a:t>5</a:t>
            </a:r>
            <a:endParaRPr lang="en-US" sz="5000"/>
          </a:p>
        </p:txBody>
      </p:sp>
      <p:sp>
        <p:nvSpPr>
          <p:cNvPr id="45" name="Text 42"/>
          <p:cNvSpPr/>
          <p:nvPr/>
        </p:nvSpPr>
        <p:spPr>
          <a:xfrm>
            <a:off x="9144000" y="3429000"/>
            <a:ext cx="2468880" cy="274320"/>
          </a:xfrm>
          <a:prstGeom prst="rect">
            <a:avLst/>
          </a:prstGeom>
          <a:noFill/>
          <a:ln/>
        </p:spPr>
        <p:txBody>
          <a:bodyPr wrap="square" lIns="0" tIns="0" rIns="0" bIns="0" rtlCol="0" anchor="ctr"/>
          <a:lstStyle/>
          <a:p>
            <a:pPr marL="0" indent="0">
              <a:buNone/>
            </a:pPr>
            <a:r>
              <a:rPr lang="en-US" sz="1100" b="1" kern="0" spc="300">
                <a:solidFill>
                  <a:srgbClr val="80AFC1"/>
                </a:solidFill>
                <a:latin typeface="Arial" pitchFamily="34" charset="0"/>
                <a:ea typeface="Arial" pitchFamily="34" charset="-122"/>
                <a:cs typeface="Arial" pitchFamily="34" charset="-120"/>
              </a:rPr>
              <a:t>NEW POSITIONS</a:t>
            </a:r>
            <a:endParaRPr lang="en-US" sz="1100"/>
          </a:p>
        </p:txBody>
      </p:sp>
      <p:sp>
        <p:nvSpPr>
          <p:cNvPr id="46" name="Text 43"/>
          <p:cNvSpPr/>
          <p:nvPr/>
        </p:nvSpPr>
        <p:spPr>
          <a:xfrm>
            <a:off x="9144000" y="3749040"/>
            <a:ext cx="2468880" cy="731520"/>
          </a:xfrm>
          <a:prstGeom prst="rect">
            <a:avLst/>
          </a:prstGeom>
          <a:noFill/>
          <a:ln/>
        </p:spPr>
        <p:txBody>
          <a:bodyPr wrap="square" lIns="0" tIns="0" rIns="0" bIns="0" rtlCol="0" anchor="t"/>
          <a:lstStyle/>
          <a:p>
            <a:pPr marL="0" indent="0">
              <a:buNone/>
            </a:pPr>
            <a:r>
              <a:rPr lang="en-US" sz="1000">
                <a:solidFill>
                  <a:srgbClr val="63666A"/>
                </a:solidFill>
                <a:latin typeface="Arial" pitchFamily="34" charset="0"/>
                <a:ea typeface="Arial" pitchFamily="34" charset="-122"/>
                <a:cs typeface="Arial" pitchFamily="34" charset="-120"/>
              </a:rPr>
              <a:t>SMH, NLR, and HODL added in November; DRAM and MSFT added in April. NLR fully exited at the April trade.</a:t>
            </a:r>
            <a:endParaRPr lang="en-US" sz="1000"/>
          </a:p>
        </p:txBody>
      </p:sp>
      <p:sp>
        <p:nvSpPr>
          <p:cNvPr id="47" name="Shape 44"/>
          <p:cNvSpPr/>
          <p:nvPr/>
        </p:nvSpPr>
        <p:spPr>
          <a:xfrm>
            <a:off x="7498080" y="4617720"/>
            <a:ext cx="4206240" cy="1234440"/>
          </a:xfrm>
          <a:prstGeom prst="rect">
            <a:avLst/>
          </a:prstGeom>
          <a:solidFill>
            <a:srgbClr val="BFD7E0">
              <a:alpha val="40000"/>
            </a:srgbClr>
          </a:solidFill>
          <a:ln w="6350">
            <a:solidFill>
              <a:srgbClr val="80AFC1"/>
            </a:solidFill>
            <a:prstDash val="solid"/>
          </a:ln>
        </p:spPr>
        <p:txBody>
          <a:bodyPr/>
          <a:lstStyle/>
          <a:p>
            <a:endParaRPr lang="en-US"/>
          </a:p>
        </p:txBody>
      </p:sp>
      <p:sp>
        <p:nvSpPr>
          <p:cNvPr id="48" name="Shape 45"/>
          <p:cNvSpPr/>
          <p:nvPr/>
        </p:nvSpPr>
        <p:spPr>
          <a:xfrm>
            <a:off x="7498080" y="4617720"/>
            <a:ext cx="73152" cy="1234440"/>
          </a:xfrm>
          <a:prstGeom prst="rect">
            <a:avLst/>
          </a:prstGeom>
          <a:solidFill>
            <a:srgbClr val="FFB71A"/>
          </a:solidFill>
          <a:ln w="12700">
            <a:solidFill>
              <a:srgbClr val="FFB71A"/>
            </a:solidFill>
            <a:prstDash val="solid"/>
          </a:ln>
        </p:spPr>
        <p:txBody>
          <a:bodyPr/>
          <a:lstStyle/>
          <a:p>
            <a:endParaRPr lang="en-US"/>
          </a:p>
        </p:txBody>
      </p:sp>
      <p:sp>
        <p:nvSpPr>
          <p:cNvPr id="49" name="Text 46"/>
          <p:cNvSpPr/>
          <p:nvPr/>
        </p:nvSpPr>
        <p:spPr>
          <a:xfrm>
            <a:off x="7680960" y="4709160"/>
            <a:ext cx="1371600" cy="1051560"/>
          </a:xfrm>
          <a:prstGeom prst="rect">
            <a:avLst/>
          </a:prstGeom>
          <a:noFill/>
          <a:ln/>
        </p:spPr>
        <p:txBody>
          <a:bodyPr wrap="square" lIns="0" tIns="0" rIns="0" bIns="0" rtlCol="0" anchor="ctr"/>
          <a:lstStyle/>
          <a:p>
            <a:pPr marL="0" indent="0" algn="ctr">
              <a:buNone/>
            </a:pPr>
            <a:r>
              <a:rPr lang="en-US" sz="5000" b="1">
                <a:solidFill>
                  <a:srgbClr val="015A84"/>
                </a:solidFill>
                <a:latin typeface="Arial Black" pitchFamily="34" charset="0"/>
                <a:ea typeface="Arial Black" pitchFamily="34" charset="-122"/>
                <a:cs typeface="Arial Black" pitchFamily="34" charset="-120"/>
              </a:rPr>
              <a:t>2</a:t>
            </a:r>
            <a:endParaRPr lang="en-US" sz="5000"/>
          </a:p>
        </p:txBody>
      </p:sp>
      <p:sp>
        <p:nvSpPr>
          <p:cNvPr id="50" name="Text 47"/>
          <p:cNvSpPr/>
          <p:nvPr/>
        </p:nvSpPr>
        <p:spPr>
          <a:xfrm>
            <a:off x="9144000" y="4800600"/>
            <a:ext cx="2468880" cy="274320"/>
          </a:xfrm>
          <a:prstGeom prst="rect">
            <a:avLst/>
          </a:prstGeom>
          <a:noFill/>
          <a:ln/>
        </p:spPr>
        <p:txBody>
          <a:bodyPr wrap="square" lIns="0" tIns="0" rIns="0" bIns="0" rtlCol="0" anchor="ctr"/>
          <a:lstStyle/>
          <a:p>
            <a:pPr marL="0" indent="0">
              <a:buNone/>
            </a:pPr>
            <a:r>
              <a:rPr lang="en-US" sz="1100" b="1" kern="0" spc="300">
                <a:solidFill>
                  <a:srgbClr val="80AFC1"/>
                </a:solidFill>
                <a:latin typeface="Arial" pitchFamily="34" charset="0"/>
                <a:ea typeface="Arial" pitchFamily="34" charset="-122"/>
                <a:cs typeface="Arial" pitchFamily="34" charset="-120"/>
              </a:rPr>
              <a:t>AI REBALANCES</a:t>
            </a:r>
            <a:endParaRPr lang="en-US" sz="1100"/>
          </a:p>
        </p:txBody>
      </p:sp>
      <p:sp>
        <p:nvSpPr>
          <p:cNvPr id="51" name="Text 48"/>
          <p:cNvSpPr/>
          <p:nvPr/>
        </p:nvSpPr>
        <p:spPr>
          <a:xfrm>
            <a:off x="9144000" y="5120640"/>
            <a:ext cx="2468880" cy="731520"/>
          </a:xfrm>
          <a:prstGeom prst="rect">
            <a:avLst/>
          </a:prstGeom>
          <a:noFill/>
          <a:ln/>
        </p:spPr>
        <p:txBody>
          <a:bodyPr wrap="square" lIns="0" tIns="0" rIns="0" bIns="0" rtlCol="0" anchor="t"/>
          <a:lstStyle/>
          <a:p>
            <a:pPr marL="0" indent="0">
              <a:buNone/>
            </a:pPr>
            <a:r>
              <a:rPr lang="en-US" sz="1000">
                <a:solidFill>
                  <a:srgbClr val="63666A"/>
                </a:solidFill>
                <a:latin typeface="Arial" pitchFamily="34" charset="0"/>
                <a:ea typeface="Arial" pitchFamily="34" charset="-122"/>
                <a:cs typeface="Arial" pitchFamily="34" charset="-120"/>
              </a:rPr>
              <a:t>A November repositioning into AI infrastructure and an April rotation into memory and large-cap software.</a:t>
            </a:r>
            <a:endParaRPr lang="en-US" sz="1000"/>
          </a:p>
        </p:txBody>
      </p:sp>
      <p:sp>
        <p:nvSpPr>
          <p:cNvPr id="52" name="Text 49"/>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dirty="0">
                <a:solidFill>
                  <a:srgbClr val="63666A"/>
                </a:solidFill>
                <a:latin typeface="Arial" pitchFamily="34" charset="0"/>
                <a:ea typeface="Arial" pitchFamily="34" charset="-122"/>
                <a:cs typeface="Arial" pitchFamily="34" charset="-120"/>
              </a:rPr>
              <a:t>Bouchey Financial Group  |  For Discussion Purposes Only  |  May 2026</a:t>
            </a:r>
            <a:endParaRPr lang="en-US" sz="1000" dirty="0"/>
          </a:p>
        </p:txBody>
      </p:sp>
      <p:pic>
        <p:nvPicPr>
          <p:cNvPr id="2" name="Picture 1" descr="A blue and grey logo">
            <a:extLst>
              <a:ext uri="{FF2B5EF4-FFF2-40B4-BE49-F238E27FC236}">
                <a16:creationId xmlns:a16="http://schemas.microsoft.com/office/drawing/2014/main" id="{E8369DF8-0597-5998-941E-11612E34860C}"/>
              </a:ext>
            </a:extLst>
          </p:cNvPr>
          <p:cNvPicPr>
            <a:picLocks noChangeAspect="1"/>
          </p:cNvPicPr>
          <p:nvPr/>
        </p:nvPicPr>
        <p:blipFill>
          <a:blip r:embed="rId3"/>
          <a:stretch>
            <a:fillRect/>
          </a:stretch>
        </p:blipFill>
        <p:spPr>
          <a:xfrm>
            <a:off x="9989633" y="92928"/>
            <a:ext cx="2109440" cy="1087244"/>
          </a:xfrm>
          <a:prstGeom prst="rect">
            <a:avLst/>
          </a:prstGeom>
        </p:spPr>
      </p:pic>
    </p:spTree>
    <p:extLst>
      <p:ext uri="{BB962C8B-B14F-4D97-AF65-F5344CB8AC3E}">
        <p14:creationId xmlns:p14="http://schemas.microsoft.com/office/powerpoint/2010/main" val="323494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Allocation Profile</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Style and sector exposure across the equity sleeve</a:t>
            </a:r>
            <a:endParaRPr lang="en-US" sz="1400"/>
          </a:p>
        </p:txBody>
      </p:sp>
      <p:sp>
        <p:nvSpPr>
          <p:cNvPr id="5" name="Text 2"/>
          <p:cNvSpPr/>
          <p:nvPr/>
        </p:nvSpPr>
        <p:spPr>
          <a:xfrm>
            <a:off x="457200" y="1417320"/>
            <a:ext cx="5486400" cy="320040"/>
          </a:xfrm>
          <a:prstGeom prst="rect">
            <a:avLst/>
          </a:prstGeom>
          <a:noFill/>
          <a:ln/>
        </p:spPr>
        <p:txBody>
          <a:bodyPr wrap="square" lIns="0" tIns="0" rIns="0" bIns="0" rtlCol="0" anchor="ctr"/>
          <a:lstStyle/>
          <a:p>
            <a:pPr marL="0" indent="0" algn="ctr">
              <a:buNone/>
            </a:pPr>
            <a:r>
              <a:rPr lang="en-US" sz="1100" b="1" kern="0" spc="400">
                <a:solidFill>
                  <a:srgbClr val="80AFC1"/>
                </a:solidFill>
                <a:latin typeface="Arial" pitchFamily="34" charset="0"/>
                <a:ea typeface="Arial" pitchFamily="34" charset="-122"/>
                <a:cs typeface="Arial" pitchFamily="34" charset="-120"/>
              </a:rPr>
              <a:t>STYLE BOX</a:t>
            </a:r>
            <a:endParaRPr lang="en-US" sz="1100"/>
          </a:p>
        </p:txBody>
      </p:sp>
      <p:sp>
        <p:nvSpPr>
          <p:cNvPr id="6" name="Text 3"/>
          <p:cNvSpPr/>
          <p:nvPr/>
        </p:nvSpPr>
        <p:spPr>
          <a:xfrm>
            <a:off x="1463040" y="1783080"/>
            <a:ext cx="1143000" cy="274320"/>
          </a:xfrm>
          <a:prstGeom prst="rect">
            <a:avLst/>
          </a:prstGeom>
          <a:noFill/>
          <a:ln/>
        </p:spPr>
        <p:txBody>
          <a:bodyPr wrap="square" lIns="0" tIns="0" rIns="0" bIns="0" rtlCol="0" anchor="ctr"/>
          <a:lstStyle/>
          <a:p>
            <a:pPr marL="0" indent="0" algn="ctr">
              <a:buNone/>
            </a:pPr>
            <a:r>
              <a:rPr lang="en-US" sz="1000" b="1" kern="0" spc="200">
                <a:solidFill>
                  <a:srgbClr val="80AFC1"/>
                </a:solidFill>
                <a:latin typeface="Arial" pitchFamily="34" charset="0"/>
                <a:ea typeface="Arial" pitchFamily="34" charset="-122"/>
                <a:cs typeface="Arial" pitchFamily="34" charset="-120"/>
              </a:rPr>
              <a:t>VALUE</a:t>
            </a:r>
            <a:endParaRPr lang="en-US" sz="1000"/>
          </a:p>
        </p:txBody>
      </p:sp>
      <p:sp>
        <p:nvSpPr>
          <p:cNvPr id="7" name="Text 4"/>
          <p:cNvSpPr/>
          <p:nvPr/>
        </p:nvSpPr>
        <p:spPr>
          <a:xfrm>
            <a:off x="2606040" y="1783080"/>
            <a:ext cx="1143000" cy="274320"/>
          </a:xfrm>
          <a:prstGeom prst="rect">
            <a:avLst/>
          </a:prstGeom>
          <a:noFill/>
          <a:ln/>
        </p:spPr>
        <p:txBody>
          <a:bodyPr wrap="square" lIns="0" tIns="0" rIns="0" bIns="0" rtlCol="0" anchor="ctr"/>
          <a:lstStyle/>
          <a:p>
            <a:pPr marL="0" indent="0" algn="ctr">
              <a:buNone/>
            </a:pPr>
            <a:r>
              <a:rPr lang="en-US" sz="1000" b="1" kern="0" spc="200">
                <a:solidFill>
                  <a:srgbClr val="80AFC1"/>
                </a:solidFill>
                <a:latin typeface="Arial" pitchFamily="34" charset="0"/>
                <a:ea typeface="Arial" pitchFamily="34" charset="-122"/>
                <a:cs typeface="Arial" pitchFamily="34" charset="-120"/>
              </a:rPr>
              <a:t>BLEND</a:t>
            </a:r>
            <a:endParaRPr lang="en-US" sz="1000"/>
          </a:p>
        </p:txBody>
      </p:sp>
      <p:sp>
        <p:nvSpPr>
          <p:cNvPr id="8" name="Text 5"/>
          <p:cNvSpPr/>
          <p:nvPr/>
        </p:nvSpPr>
        <p:spPr>
          <a:xfrm>
            <a:off x="3749040" y="1783080"/>
            <a:ext cx="1143000" cy="274320"/>
          </a:xfrm>
          <a:prstGeom prst="rect">
            <a:avLst/>
          </a:prstGeom>
          <a:noFill/>
          <a:ln/>
        </p:spPr>
        <p:txBody>
          <a:bodyPr wrap="square" lIns="0" tIns="0" rIns="0" bIns="0" rtlCol="0" anchor="ctr"/>
          <a:lstStyle/>
          <a:p>
            <a:pPr marL="0" indent="0" algn="ctr">
              <a:buNone/>
            </a:pPr>
            <a:r>
              <a:rPr lang="en-US" sz="1000" b="1" kern="0" spc="200">
                <a:solidFill>
                  <a:srgbClr val="80AFC1"/>
                </a:solidFill>
                <a:latin typeface="Arial" pitchFamily="34" charset="0"/>
                <a:ea typeface="Arial" pitchFamily="34" charset="-122"/>
                <a:cs typeface="Arial" pitchFamily="34" charset="-120"/>
              </a:rPr>
              <a:t>GROWTH</a:t>
            </a:r>
            <a:endParaRPr lang="en-US" sz="1000"/>
          </a:p>
        </p:txBody>
      </p:sp>
      <p:sp>
        <p:nvSpPr>
          <p:cNvPr id="9" name="Text 6"/>
          <p:cNvSpPr/>
          <p:nvPr/>
        </p:nvSpPr>
        <p:spPr>
          <a:xfrm>
            <a:off x="822960" y="2148840"/>
            <a:ext cx="640080" cy="1143000"/>
          </a:xfrm>
          <a:prstGeom prst="rect">
            <a:avLst/>
          </a:prstGeom>
          <a:noFill/>
          <a:ln/>
        </p:spPr>
        <p:txBody>
          <a:bodyPr wrap="square" lIns="0" tIns="0" rIns="0" bIns="0" rtlCol="0" anchor="ctr"/>
          <a:lstStyle/>
          <a:p>
            <a:pPr marL="0" indent="0" algn="l">
              <a:buNone/>
            </a:pPr>
            <a:r>
              <a:rPr lang="en-US" sz="1000" b="1" kern="0" spc="200">
                <a:solidFill>
                  <a:srgbClr val="80AFC1"/>
                </a:solidFill>
                <a:latin typeface="Arial" pitchFamily="34" charset="0"/>
                <a:ea typeface="Arial" pitchFamily="34" charset="-122"/>
                <a:cs typeface="Arial" pitchFamily="34" charset="-120"/>
              </a:rPr>
              <a:t>LARGE</a:t>
            </a:r>
            <a:endParaRPr lang="en-US" sz="1000"/>
          </a:p>
        </p:txBody>
      </p:sp>
      <p:sp>
        <p:nvSpPr>
          <p:cNvPr id="10" name="Shape 7"/>
          <p:cNvSpPr/>
          <p:nvPr/>
        </p:nvSpPr>
        <p:spPr>
          <a:xfrm>
            <a:off x="1463040" y="2148840"/>
            <a:ext cx="1143000" cy="1143000"/>
          </a:xfrm>
          <a:prstGeom prst="rect">
            <a:avLst/>
          </a:prstGeom>
          <a:solidFill>
            <a:srgbClr val="1D6E94"/>
          </a:solidFill>
          <a:ln w="12700">
            <a:solidFill>
              <a:srgbClr val="FFFFFF"/>
            </a:solidFill>
            <a:prstDash val="solid"/>
          </a:ln>
        </p:spPr>
        <p:txBody>
          <a:bodyPr/>
          <a:lstStyle/>
          <a:p>
            <a:endParaRPr lang="en-US"/>
          </a:p>
        </p:txBody>
      </p:sp>
      <p:sp>
        <p:nvSpPr>
          <p:cNvPr id="11" name="Text 8"/>
          <p:cNvSpPr/>
          <p:nvPr/>
        </p:nvSpPr>
        <p:spPr>
          <a:xfrm>
            <a:off x="1463040" y="2148840"/>
            <a:ext cx="1143000" cy="1143000"/>
          </a:xfrm>
          <a:prstGeom prst="rect">
            <a:avLst/>
          </a:prstGeom>
          <a:noFill/>
          <a:ln/>
        </p:spPr>
        <p:txBody>
          <a:bodyPr wrap="square" lIns="0" tIns="0" rIns="0" bIns="0" rtlCol="0" anchor="ctr"/>
          <a:lstStyle/>
          <a:p>
            <a:pPr marL="0" indent="0" algn="ctr">
              <a:buNone/>
            </a:pPr>
            <a:r>
              <a:rPr lang="en-US" sz="1600" b="1">
                <a:solidFill>
                  <a:srgbClr val="FFFFFF"/>
                </a:solidFill>
                <a:latin typeface="Arial Black" pitchFamily="34" charset="0"/>
                <a:ea typeface="Arial Black" pitchFamily="34" charset="-122"/>
                <a:cs typeface="Arial Black" pitchFamily="34" charset="-120"/>
              </a:rPr>
              <a:t>23.2%</a:t>
            </a:r>
            <a:endParaRPr lang="en-US" sz="1600"/>
          </a:p>
        </p:txBody>
      </p:sp>
      <p:sp>
        <p:nvSpPr>
          <p:cNvPr id="12" name="Shape 9"/>
          <p:cNvSpPr/>
          <p:nvPr/>
        </p:nvSpPr>
        <p:spPr>
          <a:xfrm>
            <a:off x="2606040" y="2148840"/>
            <a:ext cx="1143000" cy="1143000"/>
          </a:xfrm>
          <a:prstGeom prst="rect">
            <a:avLst/>
          </a:prstGeom>
          <a:solidFill>
            <a:srgbClr val="015A84"/>
          </a:solidFill>
          <a:ln w="12700">
            <a:solidFill>
              <a:srgbClr val="FFFFFF"/>
            </a:solidFill>
            <a:prstDash val="solid"/>
          </a:ln>
        </p:spPr>
        <p:txBody>
          <a:bodyPr/>
          <a:lstStyle/>
          <a:p>
            <a:endParaRPr lang="en-US"/>
          </a:p>
        </p:txBody>
      </p:sp>
      <p:sp>
        <p:nvSpPr>
          <p:cNvPr id="13" name="Text 10"/>
          <p:cNvSpPr/>
          <p:nvPr/>
        </p:nvSpPr>
        <p:spPr>
          <a:xfrm>
            <a:off x="2606040" y="2148840"/>
            <a:ext cx="1143000" cy="1143000"/>
          </a:xfrm>
          <a:prstGeom prst="rect">
            <a:avLst/>
          </a:prstGeom>
          <a:noFill/>
          <a:ln/>
        </p:spPr>
        <p:txBody>
          <a:bodyPr wrap="square" lIns="0" tIns="0" rIns="0" bIns="0" rtlCol="0" anchor="ctr"/>
          <a:lstStyle/>
          <a:p>
            <a:pPr marL="0" indent="0" algn="ctr">
              <a:buNone/>
            </a:pPr>
            <a:r>
              <a:rPr lang="en-US" sz="1600" b="1">
                <a:solidFill>
                  <a:srgbClr val="FFFFFF"/>
                </a:solidFill>
                <a:latin typeface="Arial Black" pitchFamily="34" charset="0"/>
                <a:ea typeface="Arial Black" pitchFamily="34" charset="-122"/>
                <a:cs typeface="Arial Black" pitchFamily="34" charset="-120"/>
              </a:rPr>
              <a:t>36.0%</a:t>
            </a:r>
            <a:endParaRPr lang="en-US" sz="1600"/>
          </a:p>
        </p:txBody>
      </p:sp>
      <p:sp>
        <p:nvSpPr>
          <p:cNvPr id="14" name="Shape 11"/>
          <p:cNvSpPr/>
          <p:nvPr/>
        </p:nvSpPr>
        <p:spPr>
          <a:xfrm>
            <a:off x="3749040" y="2148840"/>
            <a:ext cx="1143000" cy="1143000"/>
          </a:xfrm>
          <a:prstGeom prst="rect">
            <a:avLst/>
          </a:prstGeom>
          <a:solidFill>
            <a:srgbClr val="1D6E94"/>
          </a:solidFill>
          <a:ln w="12700">
            <a:solidFill>
              <a:srgbClr val="FFFFFF"/>
            </a:solidFill>
            <a:prstDash val="solid"/>
          </a:ln>
        </p:spPr>
        <p:txBody>
          <a:bodyPr/>
          <a:lstStyle/>
          <a:p>
            <a:endParaRPr lang="en-US"/>
          </a:p>
        </p:txBody>
      </p:sp>
      <p:sp>
        <p:nvSpPr>
          <p:cNvPr id="15" name="Text 12"/>
          <p:cNvSpPr/>
          <p:nvPr/>
        </p:nvSpPr>
        <p:spPr>
          <a:xfrm>
            <a:off x="3749040" y="2148840"/>
            <a:ext cx="1143000" cy="1143000"/>
          </a:xfrm>
          <a:prstGeom prst="rect">
            <a:avLst/>
          </a:prstGeom>
          <a:noFill/>
          <a:ln/>
        </p:spPr>
        <p:txBody>
          <a:bodyPr wrap="square" lIns="0" tIns="0" rIns="0" bIns="0" rtlCol="0" anchor="ctr"/>
          <a:lstStyle/>
          <a:p>
            <a:pPr marL="0" indent="0" algn="ctr">
              <a:buNone/>
            </a:pPr>
            <a:r>
              <a:rPr lang="en-US" sz="1600" b="1">
                <a:solidFill>
                  <a:srgbClr val="FFFFFF"/>
                </a:solidFill>
                <a:latin typeface="Arial Black" pitchFamily="34" charset="0"/>
                <a:ea typeface="Arial Black" pitchFamily="34" charset="-122"/>
                <a:cs typeface="Arial Black" pitchFamily="34" charset="-120"/>
              </a:rPr>
              <a:t>24.1%</a:t>
            </a:r>
            <a:endParaRPr lang="en-US" sz="1600"/>
          </a:p>
        </p:txBody>
      </p:sp>
      <p:sp>
        <p:nvSpPr>
          <p:cNvPr id="16" name="Text 13"/>
          <p:cNvSpPr/>
          <p:nvPr/>
        </p:nvSpPr>
        <p:spPr>
          <a:xfrm>
            <a:off x="822960" y="3291840"/>
            <a:ext cx="640080" cy="1143000"/>
          </a:xfrm>
          <a:prstGeom prst="rect">
            <a:avLst/>
          </a:prstGeom>
          <a:noFill/>
          <a:ln/>
        </p:spPr>
        <p:txBody>
          <a:bodyPr wrap="square" lIns="0" tIns="0" rIns="0" bIns="0" rtlCol="0" anchor="ctr"/>
          <a:lstStyle/>
          <a:p>
            <a:pPr marL="0" indent="0" algn="l">
              <a:buNone/>
            </a:pPr>
            <a:r>
              <a:rPr lang="en-US" sz="1000" b="1" kern="0" spc="200">
                <a:solidFill>
                  <a:srgbClr val="80AFC1"/>
                </a:solidFill>
                <a:latin typeface="Arial" pitchFamily="34" charset="0"/>
                <a:ea typeface="Arial" pitchFamily="34" charset="-122"/>
                <a:cs typeface="Arial" pitchFamily="34" charset="-120"/>
              </a:rPr>
              <a:t>MID</a:t>
            </a:r>
            <a:endParaRPr lang="en-US" sz="1000"/>
          </a:p>
        </p:txBody>
      </p:sp>
      <p:sp>
        <p:nvSpPr>
          <p:cNvPr id="17" name="Shape 14"/>
          <p:cNvSpPr/>
          <p:nvPr/>
        </p:nvSpPr>
        <p:spPr>
          <a:xfrm>
            <a:off x="1463040" y="3291840"/>
            <a:ext cx="1143000" cy="1143000"/>
          </a:xfrm>
          <a:prstGeom prst="rect">
            <a:avLst/>
          </a:prstGeom>
          <a:solidFill>
            <a:srgbClr val="BFD7E0"/>
          </a:solidFill>
          <a:ln w="12700">
            <a:solidFill>
              <a:srgbClr val="FFFFFF"/>
            </a:solidFill>
            <a:prstDash val="solid"/>
          </a:ln>
        </p:spPr>
        <p:txBody>
          <a:bodyPr/>
          <a:lstStyle/>
          <a:p>
            <a:endParaRPr lang="en-US"/>
          </a:p>
        </p:txBody>
      </p:sp>
      <p:sp>
        <p:nvSpPr>
          <p:cNvPr id="18" name="Text 15"/>
          <p:cNvSpPr/>
          <p:nvPr/>
        </p:nvSpPr>
        <p:spPr>
          <a:xfrm>
            <a:off x="1463040" y="3291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5.0%</a:t>
            </a:r>
            <a:endParaRPr lang="en-US" sz="1600"/>
          </a:p>
        </p:txBody>
      </p:sp>
      <p:sp>
        <p:nvSpPr>
          <p:cNvPr id="19" name="Shape 16"/>
          <p:cNvSpPr/>
          <p:nvPr/>
        </p:nvSpPr>
        <p:spPr>
          <a:xfrm>
            <a:off x="2606040" y="3291840"/>
            <a:ext cx="1143000" cy="1143000"/>
          </a:xfrm>
          <a:prstGeom prst="rect">
            <a:avLst/>
          </a:prstGeom>
          <a:solidFill>
            <a:srgbClr val="80AFC1"/>
          </a:solidFill>
          <a:ln w="12700">
            <a:solidFill>
              <a:srgbClr val="FFFFFF"/>
            </a:solidFill>
            <a:prstDash val="solid"/>
          </a:ln>
        </p:spPr>
        <p:txBody>
          <a:bodyPr/>
          <a:lstStyle/>
          <a:p>
            <a:endParaRPr lang="en-US"/>
          </a:p>
        </p:txBody>
      </p:sp>
      <p:sp>
        <p:nvSpPr>
          <p:cNvPr id="20" name="Text 17"/>
          <p:cNvSpPr/>
          <p:nvPr/>
        </p:nvSpPr>
        <p:spPr>
          <a:xfrm>
            <a:off x="2606040" y="3291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7.1%</a:t>
            </a:r>
            <a:endParaRPr lang="en-US" sz="1600"/>
          </a:p>
        </p:txBody>
      </p:sp>
      <p:sp>
        <p:nvSpPr>
          <p:cNvPr id="21" name="Shape 18"/>
          <p:cNvSpPr/>
          <p:nvPr/>
        </p:nvSpPr>
        <p:spPr>
          <a:xfrm>
            <a:off x="3749040" y="3291840"/>
            <a:ext cx="1143000" cy="1143000"/>
          </a:xfrm>
          <a:prstGeom prst="rect">
            <a:avLst/>
          </a:prstGeom>
          <a:solidFill>
            <a:srgbClr val="BFD7E0"/>
          </a:solidFill>
          <a:ln w="12700">
            <a:solidFill>
              <a:srgbClr val="FFFFFF"/>
            </a:solidFill>
            <a:prstDash val="solid"/>
          </a:ln>
        </p:spPr>
        <p:txBody>
          <a:bodyPr/>
          <a:lstStyle/>
          <a:p>
            <a:endParaRPr lang="en-US"/>
          </a:p>
        </p:txBody>
      </p:sp>
      <p:sp>
        <p:nvSpPr>
          <p:cNvPr id="22" name="Text 19"/>
          <p:cNvSpPr/>
          <p:nvPr/>
        </p:nvSpPr>
        <p:spPr>
          <a:xfrm>
            <a:off x="3749040" y="3291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3.8%</a:t>
            </a:r>
            <a:endParaRPr lang="en-US" sz="1600"/>
          </a:p>
        </p:txBody>
      </p:sp>
      <p:sp>
        <p:nvSpPr>
          <p:cNvPr id="23" name="Text 20"/>
          <p:cNvSpPr/>
          <p:nvPr/>
        </p:nvSpPr>
        <p:spPr>
          <a:xfrm>
            <a:off x="822960" y="4434840"/>
            <a:ext cx="640080" cy="1143000"/>
          </a:xfrm>
          <a:prstGeom prst="rect">
            <a:avLst/>
          </a:prstGeom>
          <a:noFill/>
          <a:ln/>
        </p:spPr>
        <p:txBody>
          <a:bodyPr wrap="square" lIns="0" tIns="0" rIns="0" bIns="0" rtlCol="0" anchor="ctr"/>
          <a:lstStyle/>
          <a:p>
            <a:pPr marL="0" indent="0" algn="l">
              <a:buNone/>
            </a:pPr>
            <a:r>
              <a:rPr lang="en-US" sz="1000" b="1" kern="0" spc="200">
                <a:solidFill>
                  <a:srgbClr val="80AFC1"/>
                </a:solidFill>
                <a:latin typeface="Arial" pitchFamily="34" charset="0"/>
                <a:ea typeface="Arial" pitchFamily="34" charset="-122"/>
                <a:cs typeface="Arial" pitchFamily="34" charset="-120"/>
              </a:rPr>
              <a:t>SMALL</a:t>
            </a:r>
            <a:endParaRPr lang="en-US" sz="1000"/>
          </a:p>
        </p:txBody>
      </p:sp>
      <p:sp>
        <p:nvSpPr>
          <p:cNvPr id="24" name="Shape 21"/>
          <p:cNvSpPr/>
          <p:nvPr/>
        </p:nvSpPr>
        <p:spPr>
          <a:xfrm>
            <a:off x="1463040" y="4434840"/>
            <a:ext cx="1143000" cy="1143000"/>
          </a:xfrm>
          <a:prstGeom prst="rect">
            <a:avLst/>
          </a:prstGeom>
          <a:solidFill>
            <a:srgbClr val="ECEFF1"/>
          </a:solidFill>
          <a:ln w="12700">
            <a:solidFill>
              <a:srgbClr val="FFFFFF"/>
            </a:solidFill>
            <a:prstDash val="solid"/>
          </a:ln>
        </p:spPr>
        <p:txBody>
          <a:bodyPr/>
          <a:lstStyle/>
          <a:p>
            <a:endParaRPr lang="en-US"/>
          </a:p>
        </p:txBody>
      </p:sp>
      <p:sp>
        <p:nvSpPr>
          <p:cNvPr id="25" name="Text 22"/>
          <p:cNvSpPr/>
          <p:nvPr/>
        </p:nvSpPr>
        <p:spPr>
          <a:xfrm>
            <a:off x="1463040" y="4434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0.4%</a:t>
            </a:r>
            <a:endParaRPr lang="en-US" sz="1600"/>
          </a:p>
        </p:txBody>
      </p:sp>
      <p:sp>
        <p:nvSpPr>
          <p:cNvPr id="26" name="Shape 23"/>
          <p:cNvSpPr/>
          <p:nvPr/>
        </p:nvSpPr>
        <p:spPr>
          <a:xfrm>
            <a:off x="2606040" y="4434840"/>
            <a:ext cx="1143000" cy="1143000"/>
          </a:xfrm>
          <a:prstGeom prst="rect">
            <a:avLst/>
          </a:prstGeom>
          <a:solidFill>
            <a:srgbClr val="ECEFF1"/>
          </a:solidFill>
          <a:ln w="12700">
            <a:solidFill>
              <a:srgbClr val="FFFFFF"/>
            </a:solidFill>
            <a:prstDash val="solid"/>
          </a:ln>
        </p:spPr>
        <p:txBody>
          <a:bodyPr/>
          <a:lstStyle/>
          <a:p>
            <a:endParaRPr lang="en-US"/>
          </a:p>
        </p:txBody>
      </p:sp>
      <p:sp>
        <p:nvSpPr>
          <p:cNvPr id="27" name="Text 24"/>
          <p:cNvSpPr/>
          <p:nvPr/>
        </p:nvSpPr>
        <p:spPr>
          <a:xfrm>
            <a:off x="2606040" y="4434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0.3%</a:t>
            </a:r>
            <a:endParaRPr lang="en-US" sz="1600"/>
          </a:p>
        </p:txBody>
      </p:sp>
      <p:sp>
        <p:nvSpPr>
          <p:cNvPr id="28" name="Shape 25"/>
          <p:cNvSpPr/>
          <p:nvPr/>
        </p:nvSpPr>
        <p:spPr>
          <a:xfrm>
            <a:off x="3749040" y="4434840"/>
            <a:ext cx="1143000" cy="1143000"/>
          </a:xfrm>
          <a:prstGeom prst="rect">
            <a:avLst/>
          </a:prstGeom>
          <a:solidFill>
            <a:srgbClr val="ECEFF1"/>
          </a:solidFill>
          <a:ln w="12700">
            <a:solidFill>
              <a:srgbClr val="FFFFFF"/>
            </a:solidFill>
            <a:prstDash val="solid"/>
          </a:ln>
        </p:spPr>
        <p:txBody>
          <a:bodyPr/>
          <a:lstStyle/>
          <a:p>
            <a:endParaRPr lang="en-US"/>
          </a:p>
        </p:txBody>
      </p:sp>
      <p:sp>
        <p:nvSpPr>
          <p:cNvPr id="29" name="Text 26"/>
          <p:cNvSpPr/>
          <p:nvPr/>
        </p:nvSpPr>
        <p:spPr>
          <a:xfrm>
            <a:off x="3749040" y="4434840"/>
            <a:ext cx="1143000" cy="1143000"/>
          </a:xfrm>
          <a:prstGeom prst="rect">
            <a:avLst/>
          </a:prstGeom>
          <a:noFill/>
          <a:ln/>
        </p:spPr>
        <p:txBody>
          <a:bodyPr wrap="square" lIns="0" tIns="0" rIns="0" bIns="0" rtlCol="0" anchor="ctr"/>
          <a:lstStyle/>
          <a:p>
            <a:pPr marL="0" indent="0" algn="ctr">
              <a:buNone/>
            </a:pPr>
            <a:r>
              <a:rPr lang="en-US" sz="1600" b="1">
                <a:solidFill>
                  <a:srgbClr val="015A84"/>
                </a:solidFill>
                <a:latin typeface="Arial Black" pitchFamily="34" charset="0"/>
                <a:ea typeface="Arial Black" pitchFamily="34" charset="-122"/>
                <a:cs typeface="Arial Black" pitchFamily="34" charset="-120"/>
              </a:rPr>
              <a:t>0.0%</a:t>
            </a:r>
            <a:endParaRPr lang="en-US" sz="1600"/>
          </a:p>
        </p:txBody>
      </p:sp>
      <p:sp>
        <p:nvSpPr>
          <p:cNvPr id="30" name="Text 27"/>
          <p:cNvSpPr/>
          <p:nvPr/>
        </p:nvSpPr>
        <p:spPr>
          <a:xfrm>
            <a:off x="6400800" y="1417320"/>
            <a:ext cx="5486400" cy="320040"/>
          </a:xfrm>
          <a:prstGeom prst="rect">
            <a:avLst/>
          </a:prstGeom>
          <a:noFill/>
          <a:ln/>
        </p:spPr>
        <p:txBody>
          <a:bodyPr wrap="square" lIns="0" tIns="0" rIns="0" bIns="0" rtlCol="0" anchor="ctr"/>
          <a:lstStyle/>
          <a:p>
            <a:pPr marL="0" indent="0" algn="ctr">
              <a:buNone/>
            </a:pPr>
            <a:r>
              <a:rPr lang="en-US" sz="1100" b="1" kern="0" spc="400">
                <a:solidFill>
                  <a:srgbClr val="80AFC1"/>
                </a:solidFill>
                <a:latin typeface="Arial" pitchFamily="34" charset="0"/>
                <a:ea typeface="Arial" pitchFamily="34" charset="-122"/>
                <a:cs typeface="Arial" pitchFamily="34" charset="-120"/>
              </a:rPr>
              <a:t>SECTORS</a:t>
            </a:r>
            <a:endParaRPr lang="en-US" sz="1100"/>
          </a:p>
        </p:txBody>
      </p:sp>
      <p:sp>
        <p:nvSpPr>
          <p:cNvPr id="31" name="Text 28"/>
          <p:cNvSpPr/>
          <p:nvPr/>
        </p:nvSpPr>
        <p:spPr>
          <a:xfrm>
            <a:off x="6400800" y="187452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Technology</a:t>
            </a:r>
            <a:endParaRPr lang="en-US" sz="1100"/>
          </a:p>
        </p:txBody>
      </p:sp>
      <p:sp>
        <p:nvSpPr>
          <p:cNvPr id="32" name="Shape 29"/>
          <p:cNvSpPr/>
          <p:nvPr/>
        </p:nvSpPr>
        <p:spPr>
          <a:xfrm>
            <a:off x="8503920" y="196596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33" name="Shape 30"/>
          <p:cNvSpPr/>
          <p:nvPr/>
        </p:nvSpPr>
        <p:spPr>
          <a:xfrm>
            <a:off x="8503920" y="1965960"/>
            <a:ext cx="2651028" cy="182880"/>
          </a:xfrm>
          <a:prstGeom prst="rect">
            <a:avLst/>
          </a:prstGeom>
          <a:solidFill>
            <a:srgbClr val="015A84"/>
          </a:solidFill>
          <a:ln w="12700">
            <a:solidFill>
              <a:srgbClr val="015A84"/>
            </a:solidFill>
            <a:prstDash val="solid"/>
          </a:ln>
        </p:spPr>
        <p:txBody>
          <a:bodyPr/>
          <a:lstStyle/>
          <a:p>
            <a:endParaRPr lang="en-US"/>
          </a:p>
        </p:txBody>
      </p:sp>
      <p:sp>
        <p:nvSpPr>
          <p:cNvPr id="34" name="Text 31"/>
          <p:cNvSpPr/>
          <p:nvPr/>
        </p:nvSpPr>
        <p:spPr>
          <a:xfrm>
            <a:off x="11338560" y="187452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48.3%</a:t>
            </a:r>
            <a:endParaRPr lang="en-US" sz="1100"/>
          </a:p>
        </p:txBody>
      </p:sp>
      <p:sp>
        <p:nvSpPr>
          <p:cNvPr id="35" name="Text 32"/>
          <p:cNvSpPr/>
          <p:nvPr/>
        </p:nvSpPr>
        <p:spPr>
          <a:xfrm>
            <a:off x="6400800" y="224028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Consumer Cyclical</a:t>
            </a:r>
            <a:endParaRPr lang="en-US" sz="1100"/>
          </a:p>
        </p:txBody>
      </p:sp>
      <p:sp>
        <p:nvSpPr>
          <p:cNvPr id="36" name="Shape 33"/>
          <p:cNvSpPr/>
          <p:nvPr/>
        </p:nvSpPr>
        <p:spPr>
          <a:xfrm>
            <a:off x="8503920" y="233172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37" name="Shape 34"/>
          <p:cNvSpPr/>
          <p:nvPr/>
        </p:nvSpPr>
        <p:spPr>
          <a:xfrm>
            <a:off x="8503920" y="2331720"/>
            <a:ext cx="656173" cy="182880"/>
          </a:xfrm>
          <a:prstGeom prst="rect">
            <a:avLst/>
          </a:prstGeom>
          <a:solidFill>
            <a:srgbClr val="015A84"/>
          </a:solidFill>
          <a:ln w="12700">
            <a:solidFill>
              <a:srgbClr val="015A84"/>
            </a:solidFill>
            <a:prstDash val="solid"/>
          </a:ln>
        </p:spPr>
        <p:txBody>
          <a:bodyPr/>
          <a:lstStyle/>
          <a:p>
            <a:endParaRPr lang="en-US"/>
          </a:p>
        </p:txBody>
      </p:sp>
      <p:sp>
        <p:nvSpPr>
          <p:cNvPr id="38" name="Text 35"/>
          <p:cNvSpPr/>
          <p:nvPr/>
        </p:nvSpPr>
        <p:spPr>
          <a:xfrm>
            <a:off x="11338560" y="224028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12.0%</a:t>
            </a:r>
            <a:endParaRPr lang="en-US" sz="1100"/>
          </a:p>
        </p:txBody>
      </p:sp>
      <p:sp>
        <p:nvSpPr>
          <p:cNvPr id="39" name="Text 36"/>
          <p:cNvSpPr/>
          <p:nvPr/>
        </p:nvSpPr>
        <p:spPr>
          <a:xfrm>
            <a:off x="6400800" y="260604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Communication Services</a:t>
            </a:r>
            <a:endParaRPr lang="en-US" sz="1100"/>
          </a:p>
        </p:txBody>
      </p:sp>
      <p:sp>
        <p:nvSpPr>
          <p:cNvPr id="40" name="Shape 37"/>
          <p:cNvSpPr/>
          <p:nvPr/>
        </p:nvSpPr>
        <p:spPr>
          <a:xfrm>
            <a:off x="8503920" y="269748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41" name="Shape 38"/>
          <p:cNvSpPr/>
          <p:nvPr/>
        </p:nvSpPr>
        <p:spPr>
          <a:xfrm>
            <a:off x="8503920" y="2697480"/>
            <a:ext cx="474025" cy="182880"/>
          </a:xfrm>
          <a:prstGeom prst="rect">
            <a:avLst/>
          </a:prstGeom>
          <a:solidFill>
            <a:srgbClr val="015A84"/>
          </a:solidFill>
          <a:ln w="12700">
            <a:solidFill>
              <a:srgbClr val="015A84"/>
            </a:solidFill>
            <a:prstDash val="solid"/>
          </a:ln>
        </p:spPr>
        <p:txBody>
          <a:bodyPr/>
          <a:lstStyle/>
          <a:p>
            <a:endParaRPr lang="en-US"/>
          </a:p>
        </p:txBody>
      </p:sp>
      <p:sp>
        <p:nvSpPr>
          <p:cNvPr id="42" name="Text 39"/>
          <p:cNvSpPr/>
          <p:nvPr/>
        </p:nvSpPr>
        <p:spPr>
          <a:xfrm>
            <a:off x="11338560" y="260604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8.6%</a:t>
            </a:r>
            <a:endParaRPr lang="en-US" sz="1100"/>
          </a:p>
        </p:txBody>
      </p:sp>
      <p:sp>
        <p:nvSpPr>
          <p:cNvPr id="43" name="Text 40"/>
          <p:cNvSpPr/>
          <p:nvPr/>
        </p:nvSpPr>
        <p:spPr>
          <a:xfrm>
            <a:off x="6400800" y="297180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Healthcare</a:t>
            </a:r>
            <a:endParaRPr lang="en-US" sz="1100"/>
          </a:p>
        </p:txBody>
      </p:sp>
      <p:sp>
        <p:nvSpPr>
          <p:cNvPr id="44" name="Shape 41"/>
          <p:cNvSpPr/>
          <p:nvPr/>
        </p:nvSpPr>
        <p:spPr>
          <a:xfrm>
            <a:off x="8503920" y="306324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45" name="Shape 42"/>
          <p:cNvSpPr/>
          <p:nvPr/>
        </p:nvSpPr>
        <p:spPr>
          <a:xfrm>
            <a:off x="8503920" y="3063240"/>
            <a:ext cx="384048" cy="182880"/>
          </a:xfrm>
          <a:prstGeom prst="rect">
            <a:avLst/>
          </a:prstGeom>
          <a:solidFill>
            <a:srgbClr val="015A84"/>
          </a:solidFill>
          <a:ln w="12700">
            <a:solidFill>
              <a:srgbClr val="015A84"/>
            </a:solidFill>
            <a:prstDash val="solid"/>
          </a:ln>
        </p:spPr>
        <p:txBody>
          <a:bodyPr/>
          <a:lstStyle/>
          <a:p>
            <a:endParaRPr lang="en-US"/>
          </a:p>
        </p:txBody>
      </p:sp>
      <p:sp>
        <p:nvSpPr>
          <p:cNvPr id="46" name="Text 43"/>
          <p:cNvSpPr/>
          <p:nvPr/>
        </p:nvSpPr>
        <p:spPr>
          <a:xfrm>
            <a:off x="11338560" y="297180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7.0%</a:t>
            </a:r>
            <a:endParaRPr lang="en-US" sz="1100"/>
          </a:p>
        </p:txBody>
      </p:sp>
      <p:sp>
        <p:nvSpPr>
          <p:cNvPr id="47" name="Text 44"/>
          <p:cNvSpPr/>
          <p:nvPr/>
        </p:nvSpPr>
        <p:spPr>
          <a:xfrm>
            <a:off x="6400800" y="333756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Consumer Defensive</a:t>
            </a:r>
            <a:endParaRPr lang="en-US" sz="1100"/>
          </a:p>
        </p:txBody>
      </p:sp>
      <p:sp>
        <p:nvSpPr>
          <p:cNvPr id="48" name="Shape 45"/>
          <p:cNvSpPr/>
          <p:nvPr/>
        </p:nvSpPr>
        <p:spPr>
          <a:xfrm>
            <a:off x="8503920" y="342900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49" name="Shape 46"/>
          <p:cNvSpPr/>
          <p:nvPr/>
        </p:nvSpPr>
        <p:spPr>
          <a:xfrm>
            <a:off x="8503920" y="3429000"/>
            <a:ext cx="330281" cy="182880"/>
          </a:xfrm>
          <a:prstGeom prst="rect">
            <a:avLst/>
          </a:prstGeom>
          <a:solidFill>
            <a:srgbClr val="015A84"/>
          </a:solidFill>
          <a:ln w="12700">
            <a:solidFill>
              <a:srgbClr val="015A84"/>
            </a:solidFill>
            <a:prstDash val="solid"/>
          </a:ln>
        </p:spPr>
        <p:txBody>
          <a:bodyPr/>
          <a:lstStyle/>
          <a:p>
            <a:endParaRPr lang="en-US"/>
          </a:p>
        </p:txBody>
      </p:sp>
      <p:sp>
        <p:nvSpPr>
          <p:cNvPr id="50" name="Text 47"/>
          <p:cNvSpPr/>
          <p:nvPr/>
        </p:nvSpPr>
        <p:spPr>
          <a:xfrm>
            <a:off x="11338560" y="333756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6.0%</a:t>
            </a:r>
            <a:endParaRPr lang="en-US" sz="1100"/>
          </a:p>
        </p:txBody>
      </p:sp>
      <p:sp>
        <p:nvSpPr>
          <p:cNvPr id="51" name="Text 48"/>
          <p:cNvSpPr/>
          <p:nvPr/>
        </p:nvSpPr>
        <p:spPr>
          <a:xfrm>
            <a:off x="6400800" y="370332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Industrials</a:t>
            </a:r>
            <a:endParaRPr lang="en-US" sz="1100"/>
          </a:p>
        </p:txBody>
      </p:sp>
      <p:sp>
        <p:nvSpPr>
          <p:cNvPr id="52" name="Shape 49"/>
          <p:cNvSpPr/>
          <p:nvPr/>
        </p:nvSpPr>
        <p:spPr>
          <a:xfrm>
            <a:off x="8503920" y="379476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53" name="Shape 50"/>
          <p:cNvSpPr/>
          <p:nvPr/>
        </p:nvSpPr>
        <p:spPr>
          <a:xfrm>
            <a:off x="8503920" y="3794760"/>
            <a:ext cx="322600" cy="182880"/>
          </a:xfrm>
          <a:prstGeom prst="rect">
            <a:avLst/>
          </a:prstGeom>
          <a:solidFill>
            <a:srgbClr val="015A84"/>
          </a:solidFill>
          <a:ln w="12700">
            <a:solidFill>
              <a:srgbClr val="015A84"/>
            </a:solidFill>
            <a:prstDash val="solid"/>
          </a:ln>
        </p:spPr>
        <p:txBody>
          <a:bodyPr/>
          <a:lstStyle/>
          <a:p>
            <a:endParaRPr lang="en-US"/>
          </a:p>
        </p:txBody>
      </p:sp>
      <p:sp>
        <p:nvSpPr>
          <p:cNvPr id="54" name="Text 51"/>
          <p:cNvSpPr/>
          <p:nvPr/>
        </p:nvSpPr>
        <p:spPr>
          <a:xfrm>
            <a:off x="11338560" y="370332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5.9%</a:t>
            </a:r>
            <a:endParaRPr lang="en-US" sz="1100"/>
          </a:p>
        </p:txBody>
      </p:sp>
      <p:sp>
        <p:nvSpPr>
          <p:cNvPr id="55" name="Text 52"/>
          <p:cNvSpPr/>
          <p:nvPr/>
        </p:nvSpPr>
        <p:spPr>
          <a:xfrm>
            <a:off x="6400800" y="406908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Financial Services</a:t>
            </a:r>
            <a:endParaRPr lang="en-US" sz="1100"/>
          </a:p>
        </p:txBody>
      </p:sp>
      <p:sp>
        <p:nvSpPr>
          <p:cNvPr id="56" name="Shape 53"/>
          <p:cNvSpPr/>
          <p:nvPr/>
        </p:nvSpPr>
        <p:spPr>
          <a:xfrm>
            <a:off x="8503920" y="416052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57" name="Shape 54"/>
          <p:cNvSpPr/>
          <p:nvPr/>
        </p:nvSpPr>
        <p:spPr>
          <a:xfrm>
            <a:off x="8503920" y="4160520"/>
            <a:ext cx="306690" cy="182880"/>
          </a:xfrm>
          <a:prstGeom prst="rect">
            <a:avLst/>
          </a:prstGeom>
          <a:solidFill>
            <a:srgbClr val="015A84"/>
          </a:solidFill>
          <a:ln w="12700">
            <a:solidFill>
              <a:srgbClr val="015A84"/>
            </a:solidFill>
            <a:prstDash val="solid"/>
          </a:ln>
        </p:spPr>
        <p:txBody>
          <a:bodyPr/>
          <a:lstStyle/>
          <a:p>
            <a:endParaRPr lang="en-US"/>
          </a:p>
        </p:txBody>
      </p:sp>
      <p:sp>
        <p:nvSpPr>
          <p:cNvPr id="58" name="Text 55"/>
          <p:cNvSpPr/>
          <p:nvPr/>
        </p:nvSpPr>
        <p:spPr>
          <a:xfrm>
            <a:off x="11338560" y="406908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5.6%</a:t>
            </a:r>
            <a:endParaRPr lang="en-US" sz="1100"/>
          </a:p>
        </p:txBody>
      </p:sp>
      <p:sp>
        <p:nvSpPr>
          <p:cNvPr id="59" name="Text 56"/>
          <p:cNvSpPr/>
          <p:nvPr/>
        </p:nvSpPr>
        <p:spPr>
          <a:xfrm>
            <a:off x="6400800" y="443484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Energy</a:t>
            </a:r>
            <a:endParaRPr lang="en-US" sz="1100"/>
          </a:p>
        </p:txBody>
      </p:sp>
      <p:sp>
        <p:nvSpPr>
          <p:cNvPr id="60" name="Shape 57"/>
          <p:cNvSpPr/>
          <p:nvPr/>
        </p:nvSpPr>
        <p:spPr>
          <a:xfrm>
            <a:off x="8503920" y="452628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61" name="Shape 58"/>
          <p:cNvSpPr/>
          <p:nvPr/>
        </p:nvSpPr>
        <p:spPr>
          <a:xfrm>
            <a:off x="8503920" y="4526280"/>
            <a:ext cx="178857" cy="182880"/>
          </a:xfrm>
          <a:prstGeom prst="rect">
            <a:avLst/>
          </a:prstGeom>
          <a:solidFill>
            <a:srgbClr val="015A84"/>
          </a:solidFill>
          <a:ln w="12700">
            <a:solidFill>
              <a:srgbClr val="015A84"/>
            </a:solidFill>
            <a:prstDash val="solid"/>
          </a:ln>
        </p:spPr>
        <p:txBody>
          <a:bodyPr/>
          <a:lstStyle/>
          <a:p>
            <a:endParaRPr lang="en-US"/>
          </a:p>
        </p:txBody>
      </p:sp>
      <p:sp>
        <p:nvSpPr>
          <p:cNvPr id="62" name="Text 59"/>
          <p:cNvSpPr/>
          <p:nvPr/>
        </p:nvSpPr>
        <p:spPr>
          <a:xfrm>
            <a:off x="11338560" y="443484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3.3%</a:t>
            </a:r>
            <a:endParaRPr lang="en-US" sz="1100"/>
          </a:p>
        </p:txBody>
      </p:sp>
      <p:sp>
        <p:nvSpPr>
          <p:cNvPr id="63" name="Text 60"/>
          <p:cNvSpPr/>
          <p:nvPr/>
        </p:nvSpPr>
        <p:spPr>
          <a:xfrm>
            <a:off x="6400800" y="480060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Utilities</a:t>
            </a:r>
            <a:endParaRPr lang="en-US" sz="1100"/>
          </a:p>
        </p:txBody>
      </p:sp>
      <p:sp>
        <p:nvSpPr>
          <p:cNvPr id="64" name="Shape 61"/>
          <p:cNvSpPr/>
          <p:nvPr/>
        </p:nvSpPr>
        <p:spPr>
          <a:xfrm>
            <a:off x="8503920" y="489204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65" name="Shape 62"/>
          <p:cNvSpPr/>
          <p:nvPr/>
        </p:nvSpPr>
        <p:spPr>
          <a:xfrm>
            <a:off x="8503920" y="4892040"/>
            <a:ext cx="79553" cy="182880"/>
          </a:xfrm>
          <a:prstGeom prst="rect">
            <a:avLst/>
          </a:prstGeom>
          <a:solidFill>
            <a:srgbClr val="015A84"/>
          </a:solidFill>
          <a:ln w="12700">
            <a:solidFill>
              <a:srgbClr val="015A84"/>
            </a:solidFill>
            <a:prstDash val="solid"/>
          </a:ln>
        </p:spPr>
        <p:txBody>
          <a:bodyPr/>
          <a:lstStyle/>
          <a:p>
            <a:endParaRPr lang="en-US"/>
          </a:p>
        </p:txBody>
      </p:sp>
      <p:sp>
        <p:nvSpPr>
          <p:cNvPr id="66" name="Text 63"/>
          <p:cNvSpPr/>
          <p:nvPr/>
        </p:nvSpPr>
        <p:spPr>
          <a:xfrm>
            <a:off x="11338560" y="480060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1.4%</a:t>
            </a:r>
            <a:endParaRPr lang="en-US" sz="1100"/>
          </a:p>
        </p:txBody>
      </p:sp>
      <p:sp>
        <p:nvSpPr>
          <p:cNvPr id="67" name="Text 64"/>
          <p:cNvSpPr/>
          <p:nvPr/>
        </p:nvSpPr>
        <p:spPr>
          <a:xfrm>
            <a:off x="6400800" y="516636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Basic Materials</a:t>
            </a:r>
            <a:endParaRPr lang="en-US" sz="1100"/>
          </a:p>
        </p:txBody>
      </p:sp>
      <p:sp>
        <p:nvSpPr>
          <p:cNvPr id="68" name="Shape 65"/>
          <p:cNvSpPr/>
          <p:nvPr/>
        </p:nvSpPr>
        <p:spPr>
          <a:xfrm>
            <a:off x="8503920" y="525780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69" name="Shape 66"/>
          <p:cNvSpPr/>
          <p:nvPr/>
        </p:nvSpPr>
        <p:spPr>
          <a:xfrm>
            <a:off x="8503920" y="5257800"/>
            <a:ext cx="64191" cy="182880"/>
          </a:xfrm>
          <a:prstGeom prst="rect">
            <a:avLst/>
          </a:prstGeom>
          <a:solidFill>
            <a:srgbClr val="015A84"/>
          </a:solidFill>
          <a:ln w="12700">
            <a:solidFill>
              <a:srgbClr val="015A84"/>
            </a:solidFill>
            <a:prstDash val="solid"/>
          </a:ln>
        </p:spPr>
        <p:txBody>
          <a:bodyPr/>
          <a:lstStyle/>
          <a:p>
            <a:endParaRPr lang="en-US"/>
          </a:p>
        </p:txBody>
      </p:sp>
      <p:sp>
        <p:nvSpPr>
          <p:cNvPr id="70" name="Text 67"/>
          <p:cNvSpPr/>
          <p:nvPr/>
        </p:nvSpPr>
        <p:spPr>
          <a:xfrm>
            <a:off x="11338560" y="516636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1.2%</a:t>
            </a:r>
            <a:endParaRPr lang="en-US" sz="1100"/>
          </a:p>
        </p:txBody>
      </p:sp>
      <p:sp>
        <p:nvSpPr>
          <p:cNvPr id="71" name="Text 68"/>
          <p:cNvSpPr/>
          <p:nvPr/>
        </p:nvSpPr>
        <p:spPr>
          <a:xfrm>
            <a:off x="6400800" y="5532120"/>
            <a:ext cx="2103120" cy="365760"/>
          </a:xfrm>
          <a:prstGeom prst="rect">
            <a:avLst/>
          </a:prstGeom>
          <a:noFill/>
          <a:ln/>
        </p:spPr>
        <p:txBody>
          <a:bodyPr wrap="square" lIns="0" tIns="0" rIns="0" bIns="0" rtlCol="0" anchor="ctr"/>
          <a:lstStyle/>
          <a:p>
            <a:pPr marL="0" indent="0">
              <a:buNone/>
            </a:pPr>
            <a:r>
              <a:rPr lang="en-US" sz="1100">
                <a:solidFill>
                  <a:srgbClr val="63666A"/>
                </a:solidFill>
                <a:latin typeface="Arial" pitchFamily="34" charset="0"/>
                <a:ea typeface="Arial" pitchFamily="34" charset="-122"/>
                <a:cs typeface="Arial" pitchFamily="34" charset="-120"/>
              </a:rPr>
              <a:t>Real Estate</a:t>
            </a:r>
            <a:endParaRPr lang="en-US" sz="1100"/>
          </a:p>
        </p:txBody>
      </p:sp>
      <p:sp>
        <p:nvSpPr>
          <p:cNvPr id="72" name="Shape 69"/>
          <p:cNvSpPr/>
          <p:nvPr/>
        </p:nvSpPr>
        <p:spPr>
          <a:xfrm>
            <a:off x="8503920" y="5623560"/>
            <a:ext cx="2743200" cy="182880"/>
          </a:xfrm>
          <a:prstGeom prst="rect">
            <a:avLst/>
          </a:prstGeom>
          <a:solidFill>
            <a:srgbClr val="BFD7E0">
              <a:alpha val="40000"/>
            </a:srgbClr>
          </a:solidFill>
          <a:ln w="12700">
            <a:solidFill>
              <a:srgbClr val="BFD7E0"/>
            </a:solidFill>
            <a:prstDash val="solid"/>
          </a:ln>
        </p:spPr>
        <p:txBody>
          <a:bodyPr/>
          <a:lstStyle/>
          <a:p>
            <a:endParaRPr lang="en-US"/>
          </a:p>
        </p:txBody>
      </p:sp>
      <p:sp>
        <p:nvSpPr>
          <p:cNvPr id="73" name="Shape 70"/>
          <p:cNvSpPr/>
          <p:nvPr/>
        </p:nvSpPr>
        <p:spPr>
          <a:xfrm>
            <a:off x="8503920" y="5623560"/>
            <a:ext cx="45720" cy="182880"/>
          </a:xfrm>
          <a:prstGeom prst="rect">
            <a:avLst/>
          </a:prstGeom>
          <a:solidFill>
            <a:srgbClr val="015A84"/>
          </a:solidFill>
          <a:ln w="12700">
            <a:solidFill>
              <a:srgbClr val="015A84"/>
            </a:solidFill>
            <a:prstDash val="solid"/>
          </a:ln>
        </p:spPr>
        <p:txBody>
          <a:bodyPr/>
          <a:lstStyle/>
          <a:p>
            <a:endParaRPr lang="en-US"/>
          </a:p>
        </p:txBody>
      </p:sp>
      <p:sp>
        <p:nvSpPr>
          <p:cNvPr id="74" name="Text 71"/>
          <p:cNvSpPr/>
          <p:nvPr/>
        </p:nvSpPr>
        <p:spPr>
          <a:xfrm>
            <a:off x="11338560" y="5532120"/>
            <a:ext cx="640080" cy="365760"/>
          </a:xfrm>
          <a:prstGeom prst="rect">
            <a:avLst/>
          </a:prstGeom>
          <a:noFill/>
          <a:ln/>
        </p:spPr>
        <p:txBody>
          <a:bodyPr wrap="square" lIns="0" tIns="0" rIns="0" bIns="0" rtlCol="0" anchor="ctr"/>
          <a:lstStyle/>
          <a:p>
            <a:pPr marL="0" indent="0">
              <a:buNone/>
            </a:pPr>
            <a:r>
              <a:rPr lang="en-US" sz="1100" b="1">
                <a:solidFill>
                  <a:srgbClr val="015A84"/>
                </a:solidFill>
                <a:latin typeface="Arial" pitchFamily="34" charset="0"/>
                <a:ea typeface="Arial" pitchFamily="34" charset="-122"/>
                <a:cs typeface="Arial" pitchFamily="34" charset="-120"/>
              </a:rPr>
              <a:t>0.7%</a:t>
            </a:r>
            <a:endParaRPr lang="en-US" sz="1100"/>
          </a:p>
        </p:txBody>
      </p:sp>
      <p:sp>
        <p:nvSpPr>
          <p:cNvPr id="75" name="Text 72"/>
          <p:cNvSpPr/>
          <p:nvPr/>
        </p:nvSpPr>
        <p:spPr>
          <a:xfrm>
            <a:off x="457200" y="6217920"/>
            <a:ext cx="11247120" cy="228600"/>
          </a:xfrm>
          <a:prstGeom prst="rect">
            <a:avLst/>
          </a:prstGeom>
          <a:noFill/>
          <a:ln/>
        </p:spPr>
        <p:txBody>
          <a:bodyPr wrap="square" lIns="0" tIns="0" rIns="0" bIns="0" rtlCol="0" anchor="ctr"/>
          <a:lstStyle/>
          <a:p>
            <a:pPr marL="0" indent="0">
              <a:buNone/>
            </a:pPr>
            <a:r>
              <a:rPr lang="en-US" sz="900" i="1">
                <a:solidFill>
                  <a:srgbClr val="63666A"/>
                </a:solidFill>
                <a:latin typeface="Arial" pitchFamily="34" charset="0"/>
                <a:ea typeface="Arial" pitchFamily="34" charset="-122"/>
                <a:cs typeface="Arial" pitchFamily="34" charset="-120"/>
              </a:rPr>
              <a:t>As of May 7, 2026. Look-through exposure for the equity sleeve.</a:t>
            </a:r>
            <a:endParaRPr lang="en-US" sz="900"/>
          </a:p>
        </p:txBody>
      </p:sp>
      <p:sp>
        <p:nvSpPr>
          <p:cNvPr id="76" name="Text 7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77" name="Picture 76" descr="A blue and grey logo">
            <a:extLst>
              <a:ext uri="{FF2B5EF4-FFF2-40B4-BE49-F238E27FC236}">
                <a16:creationId xmlns:a16="http://schemas.microsoft.com/office/drawing/2014/main" id="{626C7A9E-43F2-5853-1B0E-7A2EC7801EF2}"/>
              </a:ext>
            </a:extLst>
          </p:cNvPr>
          <p:cNvPicPr>
            <a:picLocks noChangeAspect="1"/>
          </p:cNvPicPr>
          <p:nvPr/>
        </p:nvPicPr>
        <p:blipFill>
          <a:blip r:embed="rId3"/>
          <a:stretch>
            <a:fillRect/>
          </a:stretch>
        </p:blipFill>
        <p:spPr>
          <a:xfrm>
            <a:off x="9989633" y="92928"/>
            <a:ext cx="2109440" cy="1087244"/>
          </a:xfrm>
          <a:prstGeom prst="rect">
            <a:avLst/>
          </a:prstGeom>
        </p:spPr>
      </p:pic>
    </p:spTree>
    <p:extLst>
      <p:ext uri="{BB962C8B-B14F-4D97-AF65-F5344CB8AC3E}">
        <p14:creationId xmlns:p14="http://schemas.microsoft.com/office/powerpoint/2010/main" val="418927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Performance Overview</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BFG Equity Sleeve vs. S&amp;P 500</a:t>
            </a:r>
            <a:endParaRPr lang="en-US" sz="1400"/>
          </a:p>
        </p:txBody>
      </p:sp>
      <p:sp>
        <p:nvSpPr>
          <p:cNvPr id="5" name="Shape 2"/>
          <p:cNvSpPr/>
          <p:nvPr/>
        </p:nvSpPr>
        <p:spPr>
          <a:xfrm>
            <a:off x="457200" y="1645920"/>
            <a:ext cx="3657600" cy="1554480"/>
          </a:xfrm>
          <a:prstGeom prst="rect">
            <a:avLst/>
          </a:prstGeom>
          <a:solidFill>
            <a:srgbClr val="BFD7E0">
              <a:alpha val="40000"/>
            </a:srgbClr>
          </a:solidFill>
          <a:ln w="6350">
            <a:solidFill>
              <a:srgbClr val="80AFC1"/>
            </a:solidFill>
            <a:prstDash val="solid"/>
          </a:ln>
        </p:spPr>
        <p:txBody>
          <a:bodyPr/>
          <a:lstStyle/>
          <a:p>
            <a:endParaRPr lang="en-US"/>
          </a:p>
        </p:txBody>
      </p:sp>
      <p:sp>
        <p:nvSpPr>
          <p:cNvPr id="6" name="Text 3"/>
          <p:cNvSpPr/>
          <p:nvPr/>
        </p:nvSpPr>
        <p:spPr>
          <a:xfrm>
            <a:off x="457200" y="1783080"/>
            <a:ext cx="3657600" cy="274320"/>
          </a:xfrm>
          <a:prstGeom prst="rect">
            <a:avLst/>
          </a:prstGeom>
          <a:noFill/>
          <a:ln/>
        </p:spPr>
        <p:txBody>
          <a:bodyPr wrap="square" lIns="0" tIns="0" rIns="0" bIns="0" rtlCol="0" anchor="ctr"/>
          <a:lstStyle/>
          <a:p>
            <a:pPr marL="0" indent="0" algn="ctr">
              <a:buNone/>
            </a:pPr>
            <a:r>
              <a:rPr lang="en-US" sz="1100" b="1" kern="0" spc="400">
                <a:solidFill>
                  <a:srgbClr val="80AFC1"/>
                </a:solidFill>
                <a:latin typeface="Arial" pitchFamily="34" charset="0"/>
                <a:ea typeface="Arial" pitchFamily="34" charset="-122"/>
                <a:cs typeface="Arial" pitchFamily="34" charset="-120"/>
              </a:rPr>
              <a:t>YEAR TO DATE</a:t>
            </a:r>
            <a:endParaRPr lang="en-US" sz="1100"/>
          </a:p>
        </p:txBody>
      </p:sp>
      <p:sp>
        <p:nvSpPr>
          <p:cNvPr id="7" name="Text 4"/>
          <p:cNvSpPr/>
          <p:nvPr/>
        </p:nvSpPr>
        <p:spPr>
          <a:xfrm>
            <a:off x="457200" y="2103120"/>
            <a:ext cx="3657600" cy="640080"/>
          </a:xfrm>
          <a:prstGeom prst="rect">
            <a:avLst/>
          </a:prstGeom>
          <a:noFill/>
          <a:ln/>
        </p:spPr>
        <p:txBody>
          <a:bodyPr wrap="square" lIns="0" tIns="0" rIns="0" bIns="0" rtlCol="0" anchor="ctr"/>
          <a:lstStyle/>
          <a:p>
            <a:pPr marL="0" indent="0" algn="ctr">
              <a:buNone/>
            </a:pPr>
            <a:r>
              <a:rPr lang="en-US" sz="4400" b="1" dirty="0">
                <a:solidFill>
                  <a:srgbClr val="015A84"/>
                </a:solidFill>
                <a:latin typeface="Arial Black" pitchFamily="34" charset="0"/>
                <a:ea typeface="Arial Black" pitchFamily="34" charset="-122"/>
                <a:cs typeface="Arial Black" pitchFamily="34" charset="-120"/>
              </a:rPr>
              <a:t>+14.2%</a:t>
            </a:r>
            <a:endParaRPr lang="en-US" sz="4400" dirty="0"/>
          </a:p>
        </p:txBody>
      </p:sp>
      <p:sp>
        <p:nvSpPr>
          <p:cNvPr id="8" name="Text 5"/>
          <p:cNvSpPr/>
          <p:nvPr/>
        </p:nvSpPr>
        <p:spPr>
          <a:xfrm>
            <a:off x="457200" y="2788920"/>
            <a:ext cx="3657600" cy="274320"/>
          </a:xfrm>
          <a:prstGeom prst="rect">
            <a:avLst/>
          </a:prstGeom>
          <a:noFill/>
          <a:ln/>
        </p:spPr>
        <p:txBody>
          <a:bodyPr wrap="square" lIns="0" tIns="0" rIns="0" bIns="0" rtlCol="0" anchor="ctr"/>
          <a:lstStyle/>
          <a:p>
            <a:pPr marL="0" indent="0" algn="ctr">
              <a:buNone/>
            </a:pPr>
            <a:r>
              <a:rPr lang="en-US" sz="1100" dirty="0">
                <a:solidFill>
                  <a:srgbClr val="63666A"/>
                </a:solidFill>
                <a:latin typeface="Arial" pitchFamily="34" charset="0"/>
                <a:ea typeface="Arial" pitchFamily="34" charset="-122"/>
                <a:cs typeface="Arial" pitchFamily="34" charset="-120"/>
              </a:rPr>
              <a:t>SPY: +7.8%  |  +6.4%</a:t>
            </a:r>
            <a:endParaRPr lang="en-US" sz="1100" dirty="0"/>
          </a:p>
        </p:txBody>
      </p:sp>
      <p:sp>
        <p:nvSpPr>
          <p:cNvPr id="9" name="Shape 6"/>
          <p:cNvSpPr/>
          <p:nvPr/>
        </p:nvSpPr>
        <p:spPr>
          <a:xfrm>
            <a:off x="4297680" y="1645920"/>
            <a:ext cx="3657600" cy="1554480"/>
          </a:xfrm>
          <a:prstGeom prst="rect">
            <a:avLst/>
          </a:prstGeom>
          <a:solidFill>
            <a:srgbClr val="BFD7E0">
              <a:alpha val="40000"/>
            </a:srgbClr>
          </a:solidFill>
          <a:ln w="6350">
            <a:solidFill>
              <a:srgbClr val="80AFC1"/>
            </a:solidFill>
            <a:prstDash val="solid"/>
          </a:ln>
        </p:spPr>
        <p:txBody>
          <a:bodyPr/>
          <a:lstStyle/>
          <a:p>
            <a:endParaRPr lang="en-US"/>
          </a:p>
        </p:txBody>
      </p:sp>
      <p:sp>
        <p:nvSpPr>
          <p:cNvPr id="10" name="Text 7"/>
          <p:cNvSpPr/>
          <p:nvPr/>
        </p:nvSpPr>
        <p:spPr>
          <a:xfrm>
            <a:off x="4297680" y="1783080"/>
            <a:ext cx="3657600" cy="274320"/>
          </a:xfrm>
          <a:prstGeom prst="rect">
            <a:avLst/>
          </a:prstGeom>
          <a:noFill/>
          <a:ln/>
        </p:spPr>
        <p:txBody>
          <a:bodyPr wrap="square" lIns="0" tIns="0" rIns="0" bIns="0" rtlCol="0" anchor="ctr"/>
          <a:lstStyle/>
          <a:p>
            <a:pPr marL="0" indent="0" algn="ctr">
              <a:buNone/>
            </a:pPr>
            <a:r>
              <a:rPr lang="en-US" sz="1100" b="1" kern="0" spc="400">
                <a:solidFill>
                  <a:srgbClr val="80AFC1"/>
                </a:solidFill>
                <a:latin typeface="Arial" pitchFamily="34" charset="0"/>
                <a:ea typeface="Arial" pitchFamily="34" charset="-122"/>
                <a:cs typeface="Arial" pitchFamily="34" charset="-120"/>
              </a:rPr>
              <a:t>1 YEAR</a:t>
            </a:r>
            <a:endParaRPr lang="en-US" sz="1100"/>
          </a:p>
        </p:txBody>
      </p:sp>
      <p:sp>
        <p:nvSpPr>
          <p:cNvPr id="11" name="Text 8"/>
          <p:cNvSpPr/>
          <p:nvPr/>
        </p:nvSpPr>
        <p:spPr>
          <a:xfrm>
            <a:off x="4297680" y="2103120"/>
            <a:ext cx="3657600" cy="640080"/>
          </a:xfrm>
          <a:prstGeom prst="rect">
            <a:avLst/>
          </a:prstGeom>
          <a:noFill/>
          <a:ln/>
        </p:spPr>
        <p:txBody>
          <a:bodyPr wrap="square" lIns="0" tIns="0" rIns="0" bIns="0" rtlCol="0" anchor="ctr"/>
          <a:lstStyle/>
          <a:p>
            <a:pPr marL="0" indent="0" algn="ctr">
              <a:buNone/>
            </a:pPr>
            <a:r>
              <a:rPr lang="en-US" sz="4400" b="1" dirty="0">
                <a:solidFill>
                  <a:srgbClr val="015A84"/>
                </a:solidFill>
                <a:latin typeface="Arial Black" pitchFamily="34" charset="0"/>
                <a:ea typeface="Arial Black" pitchFamily="34" charset="-122"/>
                <a:cs typeface="Arial Black" pitchFamily="34" charset="-120"/>
              </a:rPr>
              <a:t>+32.6%</a:t>
            </a:r>
            <a:endParaRPr lang="en-US" sz="4400" dirty="0"/>
          </a:p>
        </p:txBody>
      </p:sp>
      <p:sp>
        <p:nvSpPr>
          <p:cNvPr id="12" name="Text 9"/>
          <p:cNvSpPr/>
          <p:nvPr/>
        </p:nvSpPr>
        <p:spPr>
          <a:xfrm>
            <a:off x="4297680" y="2788920"/>
            <a:ext cx="3657600" cy="274320"/>
          </a:xfrm>
          <a:prstGeom prst="rect">
            <a:avLst/>
          </a:prstGeom>
          <a:noFill/>
          <a:ln/>
        </p:spPr>
        <p:txBody>
          <a:bodyPr wrap="square" lIns="0" tIns="0" rIns="0" bIns="0" rtlCol="0" anchor="ctr"/>
          <a:lstStyle/>
          <a:p>
            <a:pPr marL="0" indent="0" algn="ctr">
              <a:buNone/>
            </a:pPr>
            <a:r>
              <a:rPr lang="en-US" sz="1100" dirty="0">
                <a:solidFill>
                  <a:srgbClr val="63666A"/>
                </a:solidFill>
                <a:latin typeface="Arial" pitchFamily="34" charset="0"/>
                <a:ea typeface="Arial" pitchFamily="34" charset="-122"/>
                <a:cs typeface="Arial" pitchFamily="34" charset="-120"/>
              </a:rPr>
              <a:t>SPY: +27.2%  |  +5.4%</a:t>
            </a:r>
            <a:endParaRPr lang="en-US" sz="1100" dirty="0"/>
          </a:p>
        </p:txBody>
      </p:sp>
      <p:sp>
        <p:nvSpPr>
          <p:cNvPr id="13" name="Shape 10"/>
          <p:cNvSpPr/>
          <p:nvPr/>
        </p:nvSpPr>
        <p:spPr>
          <a:xfrm>
            <a:off x="8138160" y="1645920"/>
            <a:ext cx="3657600" cy="1554480"/>
          </a:xfrm>
          <a:prstGeom prst="rect">
            <a:avLst/>
          </a:prstGeom>
          <a:solidFill>
            <a:srgbClr val="BFD7E0">
              <a:alpha val="40000"/>
            </a:srgbClr>
          </a:solidFill>
          <a:ln w="6350">
            <a:solidFill>
              <a:srgbClr val="80AFC1"/>
            </a:solidFill>
            <a:prstDash val="solid"/>
          </a:ln>
        </p:spPr>
        <p:txBody>
          <a:bodyPr/>
          <a:lstStyle/>
          <a:p>
            <a:endParaRPr lang="en-US"/>
          </a:p>
        </p:txBody>
      </p:sp>
      <p:sp>
        <p:nvSpPr>
          <p:cNvPr id="14" name="Text 11"/>
          <p:cNvSpPr/>
          <p:nvPr/>
        </p:nvSpPr>
        <p:spPr>
          <a:xfrm>
            <a:off x="8138160" y="1783080"/>
            <a:ext cx="3657600" cy="274320"/>
          </a:xfrm>
          <a:prstGeom prst="rect">
            <a:avLst/>
          </a:prstGeom>
          <a:noFill/>
          <a:ln/>
        </p:spPr>
        <p:txBody>
          <a:bodyPr wrap="square" lIns="0" tIns="0" rIns="0" bIns="0" rtlCol="0" anchor="ctr"/>
          <a:lstStyle/>
          <a:p>
            <a:pPr marL="0" indent="0" algn="ctr">
              <a:buNone/>
            </a:pPr>
            <a:r>
              <a:rPr lang="en-US" sz="1100" b="1" kern="0" spc="400">
                <a:solidFill>
                  <a:srgbClr val="80AFC1"/>
                </a:solidFill>
                <a:latin typeface="Arial" pitchFamily="34" charset="0"/>
                <a:ea typeface="Arial" pitchFamily="34" charset="-122"/>
                <a:cs typeface="Arial" pitchFamily="34" charset="-120"/>
              </a:rPr>
              <a:t>SINCE NOV 21, 2025</a:t>
            </a:r>
            <a:endParaRPr lang="en-US" sz="1100"/>
          </a:p>
        </p:txBody>
      </p:sp>
      <p:sp>
        <p:nvSpPr>
          <p:cNvPr id="15" name="Text 12"/>
          <p:cNvSpPr/>
          <p:nvPr/>
        </p:nvSpPr>
        <p:spPr>
          <a:xfrm>
            <a:off x="8138160" y="2103120"/>
            <a:ext cx="3657600" cy="640080"/>
          </a:xfrm>
          <a:prstGeom prst="rect">
            <a:avLst/>
          </a:prstGeom>
          <a:noFill/>
          <a:ln/>
        </p:spPr>
        <p:txBody>
          <a:bodyPr wrap="square" lIns="0" tIns="0" rIns="0" bIns="0" rtlCol="0" anchor="ctr"/>
          <a:lstStyle/>
          <a:p>
            <a:pPr marL="0" indent="0" algn="ctr">
              <a:buNone/>
            </a:pPr>
            <a:r>
              <a:rPr lang="en-US" sz="4400" b="1" dirty="0">
                <a:solidFill>
                  <a:srgbClr val="015A84"/>
                </a:solidFill>
                <a:latin typeface="Arial Black" pitchFamily="34" charset="0"/>
                <a:ea typeface="Arial Black" pitchFamily="34" charset="-122"/>
                <a:cs typeface="Arial Black" pitchFamily="34" charset="-120"/>
              </a:rPr>
              <a:t>+18.3%</a:t>
            </a:r>
            <a:endParaRPr lang="en-US" sz="4400" dirty="0"/>
          </a:p>
        </p:txBody>
      </p:sp>
      <p:sp>
        <p:nvSpPr>
          <p:cNvPr id="16" name="Text 13"/>
          <p:cNvSpPr/>
          <p:nvPr/>
        </p:nvSpPr>
        <p:spPr>
          <a:xfrm>
            <a:off x="8138160" y="2788920"/>
            <a:ext cx="3657600" cy="274320"/>
          </a:xfrm>
          <a:prstGeom prst="rect">
            <a:avLst/>
          </a:prstGeom>
          <a:noFill/>
          <a:ln/>
        </p:spPr>
        <p:txBody>
          <a:bodyPr wrap="square" lIns="0" tIns="0" rIns="0" bIns="0" rtlCol="0" anchor="ctr"/>
          <a:lstStyle/>
          <a:p>
            <a:pPr marL="0" indent="0" algn="ctr">
              <a:buNone/>
            </a:pPr>
            <a:r>
              <a:rPr lang="en-US" sz="1100" dirty="0">
                <a:solidFill>
                  <a:srgbClr val="63666A"/>
                </a:solidFill>
                <a:latin typeface="Arial" pitchFamily="34" charset="0"/>
                <a:ea typeface="Arial" pitchFamily="34" charset="-122"/>
                <a:cs typeface="Arial" pitchFamily="34" charset="-120"/>
              </a:rPr>
              <a:t>SPY: +12.8%  |  +5.5%</a:t>
            </a:r>
            <a:endParaRPr lang="en-US" sz="1100" dirty="0"/>
          </a:p>
        </p:txBody>
      </p:sp>
      <p:sp>
        <p:nvSpPr>
          <p:cNvPr id="17" name="Text 14"/>
          <p:cNvSpPr/>
          <p:nvPr/>
        </p:nvSpPr>
        <p:spPr>
          <a:xfrm>
            <a:off x="457200" y="3520440"/>
            <a:ext cx="11247120" cy="274320"/>
          </a:xfrm>
          <a:prstGeom prst="rect">
            <a:avLst/>
          </a:prstGeom>
          <a:noFill/>
          <a:ln/>
        </p:spPr>
        <p:txBody>
          <a:bodyPr wrap="square" lIns="0" tIns="0" rIns="0" bIns="0" rtlCol="0" anchor="ctr"/>
          <a:lstStyle/>
          <a:p>
            <a:pPr marL="0" indent="0">
              <a:buNone/>
            </a:pPr>
            <a:r>
              <a:rPr lang="en-US" sz="1100" b="1" kern="0" spc="400">
                <a:solidFill>
                  <a:srgbClr val="80AFC1"/>
                </a:solidFill>
                <a:latin typeface="Arial" pitchFamily="34" charset="0"/>
                <a:ea typeface="Arial" pitchFamily="34" charset="-122"/>
                <a:cs typeface="Arial" pitchFamily="34" charset="-120"/>
              </a:rPr>
              <a:t>PERFORMANCE COMPARISON</a:t>
            </a:r>
            <a:endParaRPr lang="en-US" sz="1100"/>
          </a:p>
        </p:txBody>
      </p:sp>
      <p:graphicFrame>
        <p:nvGraphicFramePr>
          <p:cNvPr id="18" name="Chart 0"/>
          <p:cNvGraphicFramePr/>
          <p:nvPr>
            <p:extLst>
              <p:ext uri="{D42A27DB-BD31-4B8C-83A1-F6EECF244321}">
                <p14:modId xmlns:p14="http://schemas.microsoft.com/office/powerpoint/2010/main" val="3970303930"/>
              </p:ext>
            </p:extLst>
          </p:nvPr>
        </p:nvGraphicFramePr>
        <p:xfrm>
          <a:off x="457200" y="3840480"/>
          <a:ext cx="11247120" cy="246888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15"/>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20" name="Picture 19" descr="A blue and grey logo">
            <a:extLst>
              <a:ext uri="{FF2B5EF4-FFF2-40B4-BE49-F238E27FC236}">
                <a16:creationId xmlns:a16="http://schemas.microsoft.com/office/drawing/2014/main" id="{9093B72A-D33F-DDA1-E827-463CE75DCE6A}"/>
              </a:ext>
            </a:extLst>
          </p:cNvPr>
          <p:cNvPicPr>
            <a:picLocks noChangeAspect="1"/>
          </p:cNvPicPr>
          <p:nvPr/>
        </p:nvPicPr>
        <p:blipFill>
          <a:blip r:embed="rId4"/>
          <a:stretch>
            <a:fillRect/>
          </a:stretch>
        </p:blipFill>
        <p:spPr>
          <a:xfrm>
            <a:off x="9989633" y="92928"/>
            <a:ext cx="2109440" cy="10872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Position Performance</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All Equity sleeve, returns through May 11, 2026</a:t>
            </a:r>
            <a:endParaRPr lang="en-US" sz="1400"/>
          </a:p>
        </p:txBody>
      </p:sp>
      <p:graphicFrame>
        <p:nvGraphicFramePr>
          <p:cNvPr id="6" name="Table 0"/>
          <p:cNvGraphicFramePr>
            <a:graphicFrameLocks noGrp="1"/>
          </p:cNvGraphicFramePr>
          <p:nvPr>
            <p:extLst>
              <p:ext uri="{D42A27DB-BD31-4B8C-83A1-F6EECF244321}">
                <p14:modId xmlns:p14="http://schemas.microsoft.com/office/powerpoint/2010/main" val="4144893266"/>
              </p:ext>
            </p:extLst>
          </p:nvPr>
        </p:nvGraphicFramePr>
        <p:xfrm>
          <a:off x="457200" y="1417320"/>
          <a:ext cx="11247120" cy="4165092"/>
        </p:xfrm>
        <a:graphic>
          <a:graphicData uri="http://schemas.openxmlformats.org/drawingml/2006/table">
            <a:tbl>
              <a:tblPr/>
              <a:tblGrid>
                <a:gridCol w="1280160">
                  <a:extLst>
                    <a:ext uri="{9D8B030D-6E8A-4147-A177-3AD203B41FA5}">
                      <a16:colId xmlns:a16="http://schemas.microsoft.com/office/drawing/2014/main" val="20000"/>
                    </a:ext>
                  </a:extLst>
                </a:gridCol>
                <a:gridCol w="4242816">
                  <a:extLst>
                    <a:ext uri="{9D8B030D-6E8A-4147-A177-3AD203B41FA5}">
                      <a16:colId xmlns:a16="http://schemas.microsoft.com/office/drawing/2014/main" val="20001"/>
                    </a:ext>
                  </a:extLst>
                </a:gridCol>
                <a:gridCol w="2862072">
                  <a:extLst>
                    <a:ext uri="{9D8B030D-6E8A-4147-A177-3AD203B41FA5}">
                      <a16:colId xmlns:a16="http://schemas.microsoft.com/office/drawing/2014/main" val="20002"/>
                    </a:ext>
                  </a:extLst>
                </a:gridCol>
                <a:gridCol w="2862072">
                  <a:extLst>
                    <a:ext uri="{9D8B030D-6E8A-4147-A177-3AD203B41FA5}">
                      <a16:colId xmlns:a16="http://schemas.microsoft.com/office/drawing/2014/main" val="20003"/>
                    </a:ext>
                  </a:extLst>
                </a:gridCol>
              </a:tblGrid>
              <a:tr h="310896">
                <a:tc>
                  <a:txBody>
                    <a:bodyPr/>
                    <a:lstStyle/>
                    <a:p>
                      <a:pPr marL="0" indent="0" algn="ctr">
                        <a:buNone/>
                      </a:pPr>
                      <a:r>
                        <a:rPr lang="en-US" sz="1200" b="1">
                          <a:solidFill>
                            <a:srgbClr val="FFFFFF"/>
                          </a:solidFill>
                          <a:latin typeface="Arial" pitchFamily="34" charset="0"/>
                          <a:ea typeface="Arial" pitchFamily="34" charset="-122"/>
                          <a:cs typeface="Arial" pitchFamily="34" charset="-120"/>
                        </a:rPr>
                        <a:t>Symbol</a:t>
                      </a:r>
                      <a:endParaRPr lang="en-US" sz="12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015A84"/>
                    </a:solidFill>
                  </a:tcPr>
                </a:tc>
                <a:tc>
                  <a:txBody>
                    <a:bodyPr/>
                    <a:lstStyle/>
                    <a:p>
                      <a:pPr marL="0" indent="0" algn="ctr">
                        <a:buNone/>
                      </a:pPr>
                      <a:r>
                        <a:rPr lang="en-US" sz="1200" b="1">
                          <a:solidFill>
                            <a:srgbClr val="FFFFFF"/>
                          </a:solidFill>
                          <a:latin typeface="Arial" pitchFamily="34" charset="0"/>
                          <a:ea typeface="Arial" pitchFamily="34" charset="-122"/>
                          <a:cs typeface="Arial" pitchFamily="34" charset="-120"/>
                        </a:rPr>
                        <a:t>Name</a:t>
                      </a:r>
                      <a:endParaRPr lang="en-US" sz="12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015A84"/>
                    </a:solidFill>
                  </a:tcPr>
                </a:tc>
                <a:tc>
                  <a:txBody>
                    <a:bodyPr/>
                    <a:lstStyle/>
                    <a:p>
                      <a:pPr marL="0" indent="0" algn="ctr">
                        <a:buNone/>
                      </a:pPr>
                      <a:r>
                        <a:rPr lang="en-US" sz="1200" b="1">
                          <a:solidFill>
                            <a:srgbClr val="FFFFFF"/>
                          </a:solidFill>
                          <a:latin typeface="Arial" pitchFamily="34" charset="0"/>
                          <a:ea typeface="Arial" pitchFamily="34" charset="-122"/>
                          <a:cs typeface="Arial" pitchFamily="34" charset="-120"/>
                        </a:rPr>
                        <a:t>YTD Return</a:t>
                      </a:r>
                      <a:br>
                        <a:rPr lang="en-US" sz="1200" b="1">
                          <a:solidFill>
                            <a:srgbClr val="FFFFFF"/>
                          </a:solidFill>
                          <a:latin typeface="Arial" pitchFamily="34" charset="0"/>
                          <a:ea typeface="Arial" pitchFamily="34" charset="-122"/>
                          <a:cs typeface="Arial" pitchFamily="34" charset="-120"/>
                        </a:rPr>
                      </a:br>
                      <a:r>
                        <a:rPr lang="en-US" sz="1050" b="0" i="1">
                          <a:solidFill>
                            <a:srgbClr val="FFFFFF"/>
                          </a:solidFill>
                          <a:latin typeface="Arial" pitchFamily="34" charset="0"/>
                          <a:ea typeface="Arial" pitchFamily="34" charset="-122"/>
                          <a:cs typeface="Arial" pitchFamily="34" charset="-120"/>
                        </a:rPr>
                        <a:t>(or since added)</a:t>
                      </a:r>
                      <a:endParaRPr lang="en-US" sz="1200" b="0" i="1">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015A84"/>
                    </a:solidFill>
                  </a:tcPr>
                </a:tc>
                <a:tc>
                  <a:txBody>
                    <a:bodyPr/>
                    <a:lstStyle/>
                    <a:p>
                      <a:pPr marL="0" indent="0" algn="ctr">
                        <a:buNone/>
                      </a:pPr>
                      <a:r>
                        <a:rPr lang="en-US" sz="1200" b="1">
                          <a:solidFill>
                            <a:srgbClr val="FFFFFF"/>
                          </a:solidFill>
                          <a:latin typeface="Arial" pitchFamily="34" charset="0"/>
                          <a:ea typeface="Arial" pitchFamily="34" charset="-122"/>
                          <a:cs typeface="Arial" pitchFamily="34" charset="-120"/>
                        </a:rPr>
                        <a:t>vs. SPY</a:t>
                      </a:r>
                      <a:endParaRPr lang="en-US" sz="12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015A84"/>
                    </a:solidFill>
                  </a:tcPr>
                </a:tc>
                <a:extLst>
                  <a:ext uri="{0D108BD9-81ED-4DB2-BD59-A6C34878D82A}">
                    <a16:rowId xmlns:a16="http://schemas.microsoft.com/office/drawing/2014/main" val="10000"/>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SMH</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VanEck Semiconductor</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+52.3%</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+44.5%</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extLst>
                  <a:ext uri="{0D108BD9-81ED-4DB2-BD59-A6C34878D82A}">
                    <a16:rowId xmlns:a16="http://schemas.microsoft.com/office/drawing/2014/main" val="10001"/>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DRAM *</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Roundhill Memory *</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+44.5%</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+38.9%</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2"/>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SCHD</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Schwab Dividend</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+16.3%</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+8.5%</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extLst>
                  <a:ext uri="{0D108BD9-81ED-4DB2-BD59-A6C34878D82A}">
                    <a16:rowId xmlns:a16="http://schemas.microsoft.com/office/drawing/2014/main" val="10003"/>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AMZN</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Amazon</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+14.7%</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+6.9%</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4"/>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QQQM</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Invesco QQQM</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+14.2%</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+6.4%</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extLst>
                  <a:ext uri="{0D108BD9-81ED-4DB2-BD59-A6C34878D82A}">
                    <a16:rowId xmlns:a16="http://schemas.microsoft.com/office/drawing/2014/main" val="10005"/>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AAPL</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Apple</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+8.4%</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+0.6%</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6"/>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VOO</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chemeClr val="bg1"/>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Vanguard Large Cap</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chemeClr val="bg1"/>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+7.8%</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chemeClr val="bg1"/>
                    </a:solidFill>
                  </a:tcPr>
                </a:tc>
                <a:tc>
                  <a:txBody>
                    <a:bodyPr/>
                    <a:lstStyle/>
                    <a:p>
                      <a:pPr marL="0" indent="0" algn="ctr">
                        <a:buNone/>
                      </a:pPr>
                      <a:r>
                        <a:rPr lang="en-US" sz="1200" b="1">
                          <a:solidFill>
                            <a:srgbClr val="63666A"/>
                          </a:solidFill>
                          <a:latin typeface="Arial" pitchFamily="34" charset="0"/>
                          <a:ea typeface="Arial" pitchFamily="34" charset="-122"/>
                          <a:cs typeface="Arial" pitchFamily="34" charset="-120"/>
                        </a:rPr>
                        <a:t>0.0%</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chemeClr val="bg1"/>
                    </a:solidFill>
                  </a:tcPr>
                </a:tc>
                <a:extLst>
                  <a:ext uri="{0D108BD9-81ED-4DB2-BD59-A6C34878D82A}">
                    <a16:rowId xmlns:a16="http://schemas.microsoft.com/office/drawing/2014/main" val="257749532"/>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MSFT *</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Microsoft *</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+4.1%</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algn="ctr" rtl="0"/>
                      <a:r>
                        <a:rPr lang="en-US" sz="1200" b="1" i="0" u="none" strike="noStrike" kern="1200" baseline="0">
                          <a:solidFill>
                            <a:srgbClr val="9A3324"/>
                          </a:solidFill>
                          <a:latin typeface="Arial" panose="020B0604020202020204" pitchFamily="34" charset="0"/>
                        </a:rPr>
                        <a:t>-1.5%</a:t>
                      </a:r>
                      <a:endParaRPr lang="en-US" sz="1200" b="0" i="0" u="none" strike="noStrike" kern="1200" baseline="0">
                        <a:solidFill>
                          <a:srgbClr val="000000"/>
                        </a:solidFill>
                        <a:latin typeface="Arial" panose="020B0604020202020204" pitchFamily="34"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8"/>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DGRW</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WisdomTree Quality Dividend</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+6.3%</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9A3324"/>
                          </a:solidFill>
                          <a:latin typeface="Arial" pitchFamily="34" charset="0"/>
                          <a:ea typeface="Arial" pitchFamily="34" charset="-122"/>
                          <a:cs typeface="Arial" pitchFamily="34" charset="-120"/>
                        </a:rPr>
                        <a:t>-1.5%</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extLst>
                  <a:ext uri="{0D108BD9-81ED-4DB2-BD59-A6C34878D82A}">
                    <a16:rowId xmlns:a16="http://schemas.microsoft.com/office/drawing/2014/main" val="10009"/>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VO</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Vanguard Mid-Cap</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+6.2%</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9A3324"/>
                          </a:solidFill>
                          <a:latin typeface="Arial" pitchFamily="34" charset="0"/>
                          <a:ea typeface="Arial" pitchFamily="34" charset="-122"/>
                          <a:cs typeface="Arial" pitchFamily="34" charset="-120"/>
                        </a:rPr>
                        <a:t>-1.6%</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10"/>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DUHP</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DFA High Profitability</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015A84"/>
                          </a:solidFill>
                          <a:latin typeface="Arial" pitchFamily="34" charset="0"/>
                          <a:ea typeface="Arial" pitchFamily="34" charset="-122"/>
                          <a:cs typeface="Arial" pitchFamily="34" charset="-120"/>
                        </a:rPr>
                        <a:t>+4.4%</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tc>
                  <a:txBody>
                    <a:bodyPr/>
                    <a:lstStyle/>
                    <a:p>
                      <a:pPr marL="0" indent="0" algn="ctr">
                        <a:buNone/>
                      </a:pPr>
                      <a:r>
                        <a:rPr lang="en-US" sz="1200" b="1">
                          <a:solidFill>
                            <a:srgbClr val="9A3324"/>
                          </a:solidFill>
                          <a:latin typeface="Arial" pitchFamily="34" charset="0"/>
                          <a:ea typeface="Arial" pitchFamily="34" charset="-122"/>
                          <a:cs typeface="Arial" pitchFamily="34" charset="-120"/>
                        </a:rPr>
                        <a:t>-3.4%</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FFFFFF"/>
                    </a:solidFill>
                  </a:tcPr>
                </a:tc>
                <a:extLst>
                  <a:ext uri="{0D108BD9-81ED-4DB2-BD59-A6C34878D82A}">
                    <a16:rowId xmlns:a16="http://schemas.microsoft.com/office/drawing/2014/main" val="10011"/>
                  </a:ext>
                </a:extLst>
              </a:tr>
              <a:tr h="310896">
                <a:tc>
                  <a:txBody>
                    <a:bodyPr/>
                    <a:lstStyle/>
                    <a:p>
                      <a:pPr marL="0" indent="0" algn="l">
                        <a:buNone/>
                      </a:pPr>
                      <a:r>
                        <a:rPr lang="en-US" sz="1200" b="1">
                          <a:solidFill>
                            <a:srgbClr val="015A84"/>
                          </a:solidFill>
                          <a:latin typeface="Arial" pitchFamily="34" charset="0"/>
                          <a:ea typeface="Arial" pitchFamily="34" charset="-122"/>
                          <a:cs typeface="Arial" pitchFamily="34" charset="-120"/>
                        </a:rPr>
                        <a:t>HODL</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l">
                        <a:buNone/>
                      </a:pPr>
                      <a:r>
                        <a:rPr lang="en-US" sz="1200">
                          <a:solidFill>
                            <a:srgbClr val="63666A"/>
                          </a:solidFill>
                          <a:latin typeface="Arial" pitchFamily="34" charset="0"/>
                          <a:ea typeface="Arial" pitchFamily="34" charset="-122"/>
                          <a:cs typeface="Arial" pitchFamily="34" charset="-120"/>
                        </a:rPr>
                        <a:t>VanEck Bitcoin</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9A3324"/>
                          </a:solidFill>
                          <a:latin typeface="Arial" pitchFamily="34" charset="0"/>
                          <a:ea typeface="Arial" pitchFamily="34" charset="-122"/>
                          <a:cs typeface="Arial" pitchFamily="34" charset="-120"/>
                        </a:rPr>
                        <a:t>-8.2%</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200" b="1">
                          <a:solidFill>
                            <a:srgbClr val="9A3324"/>
                          </a:solidFill>
                          <a:latin typeface="Arial" pitchFamily="34" charset="0"/>
                          <a:ea typeface="Arial" pitchFamily="34" charset="-122"/>
                          <a:cs typeface="Arial" pitchFamily="34" charset="-120"/>
                        </a:rPr>
                        <a:t>-16%</a:t>
                      </a:r>
                      <a:endParaRPr lang="en-US" sz="1200">
                        <a:latin typeface="Arial" charset="0"/>
                        <a:ea typeface="Arial" charset="0"/>
                        <a:cs typeface="Arial" charset="0"/>
                      </a:endParaRPr>
                    </a:p>
                  </a:txBody>
                  <a:tcPr anchor="ct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12"/>
                  </a:ext>
                </a:extLst>
              </a:tr>
            </a:tbl>
          </a:graphicData>
        </a:graphic>
      </p:graphicFrame>
      <p:sp>
        <p:nvSpPr>
          <p:cNvPr id="5" name="Text 2"/>
          <p:cNvSpPr/>
          <p:nvPr/>
        </p:nvSpPr>
        <p:spPr>
          <a:xfrm>
            <a:off x="457200" y="5852160"/>
            <a:ext cx="11247120" cy="640080"/>
          </a:xfrm>
          <a:prstGeom prst="rect">
            <a:avLst/>
          </a:prstGeom>
          <a:noFill/>
          <a:ln/>
        </p:spPr>
        <p:txBody>
          <a:bodyPr wrap="square" lIns="0" tIns="0" rIns="0" bIns="0" rtlCol="0" anchor="t"/>
          <a:lstStyle/>
          <a:p>
            <a:pPr marL="0" indent="0">
              <a:buNone/>
            </a:pPr>
            <a:r>
              <a:rPr lang="en-US" sz="1100" b="1">
                <a:solidFill>
                  <a:srgbClr val="015A84"/>
                </a:solidFill>
                <a:latin typeface="Arial" pitchFamily="34" charset="0"/>
                <a:ea typeface="Arial" pitchFamily="34" charset="-122"/>
                <a:cs typeface="Arial" pitchFamily="34" charset="-120"/>
              </a:rPr>
              <a:t>* </a:t>
            </a:r>
            <a:r>
              <a:rPr lang="en-US" sz="1100" i="1">
                <a:solidFill>
                  <a:srgbClr val="63666A"/>
                </a:solidFill>
                <a:latin typeface="Arial" pitchFamily="34" charset="0"/>
                <a:ea typeface="Arial" pitchFamily="34" charset="-122"/>
                <a:cs typeface="Arial" pitchFamily="34" charset="-120"/>
              </a:rPr>
              <a:t>Position added April 14, 2026. DRAM &amp; MSFT Returns shown since acquisition rather than year-to-date. "vs. SPY" column compares each position to SPY over the same period.</a:t>
            </a:r>
            <a:endParaRPr lang="en-US" sz="1100"/>
          </a:p>
        </p:txBody>
      </p:sp>
      <p:sp>
        <p:nvSpPr>
          <p:cNvPr id="7" name="Text 3"/>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8" name="Picture 7" descr="A blue and grey logo">
            <a:extLst>
              <a:ext uri="{FF2B5EF4-FFF2-40B4-BE49-F238E27FC236}">
                <a16:creationId xmlns:a16="http://schemas.microsoft.com/office/drawing/2014/main" id="{5214E5A4-533B-A11B-2F3E-8905AE302EB0}"/>
              </a:ext>
            </a:extLst>
          </p:cNvPr>
          <p:cNvPicPr>
            <a:picLocks noChangeAspect="1"/>
          </p:cNvPicPr>
          <p:nvPr/>
        </p:nvPicPr>
        <p:blipFill>
          <a:blip r:embed="rId3"/>
          <a:stretch>
            <a:fillRect/>
          </a:stretch>
        </p:blipFill>
        <p:spPr>
          <a:xfrm>
            <a:off x="9989633" y="92928"/>
            <a:ext cx="2109440" cy="10872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5A84"/>
        </a:solidFill>
        <a:effectLst/>
      </p:bgPr>
    </p:bg>
    <p:spTree>
      <p:nvGrpSpPr>
        <p:cNvPr id="1" name=""/>
        <p:cNvGrpSpPr/>
        <p:nvPr/>
      </p:nvGrpSpPr>
      <p:grpSpPr>
        <a:xfrm>
          <a:off x="0" y="0"/>
          <a:ext cx="0" cy="0"/>
          <a:chOff x="0" y="0"/>
          <a:chExt cx="0" cy="0"/>
        </a:xfrm>
      </p:grpSpPr>
      <p:sp>
        <p:nvSpPr>
          <p:cNvPr id="2" name="Shape 0"/>
          <p:cNvSpPr/>
          <p:nvPr/>
        </p:nvSpPr>
        <p:spPr>
          <a:xfrm>
            <a:off x="0" y="0"/>
            <a:ext cx="228600" cy="6858000"/>
          </a:xfrm>
          <a:prstGeom prst="rect">
            <a:avLst/>
          </a:prstGeom>
          <a:solidFill>
            <a:srgbClr val="FFB71A"/>
          </a:solidFill>
          <a:ln w="12700">
            <a:solidFill>
              <a:srgbClr val="FFB71A"/>
            </a:solidFill>
            <a:prstDash val="solid"/>
          </a:ln>
        </p:spPr>
        <p:txBody>
          <a:bodyPr/>
          <a:lstStyle/>
          <a:p>
            <a:endParaRPr lang="en-US"/>
          </a:p>
        </p:txBody>
      </p:sp>
      <p:sp>
        <p:nvSpPr>
          <p:cNvPr id="3" name="Text 1"/>
          <p:cNvSpPr/>
          <p:nvPr/>
        </p:nvSpPr>
        <p:spPr>
          <a:xfrm>
            <a:off x="914400" y="2194560"/>
            <a:ext cx="10058400" cy="1097280"/>
          </a:xfrm>
          <a:prstGeom prst="rect">
            <a:avLst/>
          </a:prstGeom>
          <a:noFill/>
          <a:ln/>
        </p:spPr>
        <p:txBody>
          <a:bodyPr wrap="square" lIns="0" tIns="0" rIns="0" bIns="0" rtlCol="0" anchor="ctr"/>
          <a:lstStyle/>
          <a:p>
            <a:pPr marL="0" indent="0">
              <a:buNone/>
            </a:pPr>
            <a:r>
              <a:rPr lang="en-US" sz="6000" b="1">
                <a:solidFill>
                  <a:srgbClr val="FFFFFF"/>
                </a:solidFill>
                <a:latin typeface="Arial Black" pitchFamily="34" charset="0"/>
                <a:ea typeface="Arial Black" pitchFamily="34" charset="-122"/>
                <a:cs typeface="Arial Black" pitchFamily="34" charset="-120"/>
              </a:rPr>
              <a:t>The AI Trade</a:t>
            </a:r>
            <a:endParaRPr lang="en-US" sz="6000"/>
          </a:p>
        </p:txBody>
      </p:sp>
      <p:sp>
        <p:nvSpPr>
          <p:cNvPr id="4" name="Text 2"/>
          <p:cNvSpPr/>
          <p:nvPr/>
        </p:nvSpPr>
        <p:spPr>
          <a:xfrm>
            <a:off x="914400" y="3383280"/>
            <a:ext cx="10058400" cy="640080"/>
          </a:xfrm>
          <a:prstGeom prst="rect">
            <a:avLst/>
          </a:prstGeom>
          <a:noFill/>
          <a:ln/>
        </p:spPr>
        <p:txBody>
          <a:bodyPr wrap="square" lIns="0" tIns="0" rIns="0" bIns="0" rtlCol="0" anchor="ctr"/>
          <a:lstStyle/>
          <a:p>
            <a:pPr marL="0" indent="0">
              <a:buNone/>
            </a:pPr>
            <a:r>
              <a:rPr lang="en-US" sz="3200" i="1" dirty="0">
                <a:solidFill>
                  <a:srgbClr val="FFB71A"/>
                </a:solidFill>
                <a:latin typeface="Arial" pitchFamily="34" charset="0"/>
                <a:ea typeface="Arial" pitchFamily="34" charset="-122"/>
                <a:cs typeface="Arial" pitchFamily="34" charset="-120"/>
              </a:rPr>
              <a:t>November 2025 Rotation</a:t>
            </a:r>
            <a:endParaRPr lang="en-US" sz="3200" dirty="0"/>
          </a:p>
        </p:txBody>
      </p:sp>
      <p:sp>
        <p:nvSpPr>
          <p:cNvPr id="5" name="Text 3"/>
          <p:cNvSpPr/>
          <p:nvPr/>
        </p:nvSpPr>
        <p:spPr>
          <a:xfrm>
            <a:off x="914400" y="4206240"/>
            <a:ext cx="10058400" cy="457200"/>
          </a:xfrm>
          <a:prstGeom prst="rect">
            <a:avLst/>
          </a:prstGeom>
          <a:noFill/>
          <a:ln/>
        </p:spPr>
        <p:txBody>
          <a:bodyPr wrap="square" lIns="0" tIns="0" rIns="0" bIns="0" rtlCol="0" anchor="ctr"/>
          <a:lstStyle/>
          <a:p>
            <a:pPr marL="0" indent="0">
              <a:buNone/>
            </a:pPr>
            <a:endParaRPr lang="en-US" sz="1800">
              <a:solidFill>
                <a:schemeClr val="bg1"/>
              </a:solidFill>
              <a:latin typeface="Arial"/>
              <a:ea typeface="Calibri"/>
              <a:cs typeface="Arial"/>
            </a:endParaRPr>
          </a:p>
        </p:txBody>
      </p:sp>
      <p:pic>
        <p:nvPicPr>
          <p:cNvPr id="8" name="Picture 7" descr="A black background with white text  AI-generated content may be incorrect.">
            <a:extLst>
              <a:ext uri="{FF2B5EF4-FFF2-40B4-BE49-F238E27FC236}">
                <a16:creationId xmlns:a16="http://schemas.microsoft.com/office/drawing/2014/main" id="{1AFE2DFF-B827-E1F7-122B-6612C67ECD4C}"/>
              </a:ext>
            </a:extLst>
          </p:cNvPr>
          <p:cNvPicPr>
            <a:picLocks noChangeAspect="1"/>
          </p:cNvPicPr>
          <p:nvPr/>
        </p:nvPicPr>
        <p:blipFill>
          <a:blip r:embed="rId3"/>
          <a:stretch>
            <a:fillRect/>
          </a:stretch>
        </p:blipFill>
        <p:spPr>
          <a:xfrm>
            <a:off x="373565" y="2354"/>
            <a:ext cx="2674559" cy="1332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57200" y="365760"/>
            <a:ext cx="11247120" cy="548640"/>
          </a:xfrm>
          <a:prstGeom prst="rect">
            <a:avLst/>
          </a:prstGeom>
          <a:noFill/>
          <a:ln/>
        </p:spPr>
        <p:txBody>
          <a:bodyPr wrap="square" lIns="0" tIns="0" rIns="0" bIns="0" rtlCol="0" anchor="ctr"/>
          <a:lstStyle/>
          <a:p>
            <a:pPr marL="0" indent="0">
              <a:buNone/>
            </a:pPr>
            <a:r>
              <a:rPr lang="en-US" sz="2800" b="1">
                <a:solidFill>
                  <a:srgbClr val="015A84"/>
                </a:solidFill>
                <a:latin typeface="Arial Black" pitchFamily="34" charset="0"/>
                <a:ea typeface="Arial Black" pitchFamily="34" charset="-122"/>
                <a:cs typeface="Arial Black" pitchFamily="34" charset="-120"/>
              </a:rPr>
              <a:t>The AI Trade</a:t>
            </a:r>
            <a:endParaRPr lang="en-US" sz="2800"/>
          </a:p>
        </p:txBody>
      </p:sp>
      <p:sp>
        <p:nvSpPr>
          <p:cNvPr id="4" name="Text 1"/>
          <p:cNvSpPr/>
          <p:nvPr/>
        </p:nvSpPr>
        <p:spPr>
          <a:xfrm>
            <a:off x="457200" y="914400"/>
            <a:ext cx="11247120" cy="320040"/>
          </a:xfrm>
          <a:prstGeom prst="rect">
            <a:avLst/>
          </a:prstGeom>
          <a:noFill/>
          <a:ln/>
        </p:spPr>
        <p:txBody>
          <a:bodyPr wrap="square" lIns="0" tIns="0" rIns="0" bIns="0" rtlCol="0" anchor="ctr"/>
          <a:lstStyle/>
          <a:p>
            <a:pPr marL="0" indent="0">
              <a:buNone/>
            </a:pPr>
            <a:r>
              <a:rPr lang="en-US" sz="1400" i="1">
                <a:solidFill>
                  <a:srgbClr val="63666A"/>
                </a:solidFill>
                <a:latin typeface="Arial" pitchFamily="34" charset="0"/>
                <a:ea typeface="Arial" pitchFamily="34" charset="-122"/>
                <a:cs typeface="Arial" pitchFamily="34" charset="-120"/>
              </a:rPr>
              <a:t>November 21, 2025</a:t>
            </a:r>
            <a:endParaRPr lang="en-US" sz="1400"/>
          </a:p>
        </p:txBody>
      </p:sp>
      <p:sp>
        <p:nvSpPr>
          <p:cNvPr id="5" name="Shape 2"/>
          <p:cNvSpPr/>
          <p:nvPr/>
        </p:nvSpPr>
        <p:spPr>
          <a:xfrm>
            <a:off x="457200" y="1554480"/>
            <a:ext cx="5486400" cy="457200"/>
          </a:xfrm>
          <a:prstGeom prst="rect">
            <a:avLst/>
          </a:prstGeom>
          <a:solidFill>
            <a:srgbClr val="63666A"/>
          </a:solidFill>
          <a:ln w="12700">
            <a:solidFill>
              <a:srgbClr val="63666A"/>
            </a:solidFill>
            <a:prstDash val="solid"/>
          </a:ln>
        </p:spPr>
        <p:txBody>
          <a:bodyPr/>
          <a:lstStyle/>
          <a:p>
            <a:endParaRPr lang="en-US"/>
          </a:p>
        </p:txBody>
      </p:sp>
      <p:sp>
        <p:nvSpPr>
          <p:cNvPr id="6" name="Text 3"/>
          <p:cNvSpPr/>
          <p:nvPr/>
        </p:nvSpPr>
        <p:spPr>
          <a:xfrm>
            <a:off x="457200" y="1554480"/>
            <a:ext cx="5486400" cy="457200"/>
          </a:xfrm>
          <a:prstGeom prst="rect">
            <a:avLst/>
          </a:prstGeom>
          <a:noFill/>
          <a:ln/>
        </p:spPr>
        <p:txBody>
          <a:bodyPr wrap="square" lIns="0" tIns="0" rIns="0" bIns="0" rtlCol="0" anchor="ctr"/>
          <a:lstStyle/>
          <a:p>
            <a:pPr marL="0" indent="0" algn="ctr">
              <a:buNone/>
            </a:pPr>
            <a:r>
              <a:rPr lang="en-US" sz="1300" b="1" kern="0" spc="400">
                <a:solidFill>
                  <a:srgbClr val="FFFFFF"/>
                </a:solidFill>
                <a:latin typeface="Arial" pitchFamily="34" charset="0"/>
                <a:ea typeface="Arial" pitchFamily="34" charset="-122"/>
                <a:cs typeface="Arial" pitchFamily="34" charset="-120"/>
              </a:rPr>
              <a:t>REDUCED EXPOSURE</a:t>
            </a:r>
            <a:endParaRPr lang="en-US" sz="1300"/>
          </a:p>
        </p:txBody>
      </p:sp>
      <p:graphicFrame>
        <p:nvGraphicFramePr>
          <p:cNvPr id="7" name="Table 0"/>
          <p:cNvGraphicFramePr>
            <a:graphicFrameLocks noGrp="1"/>
          </p:cNvGraphicFramePr>
          <p:nvPr>
            <p:extLst>
              <p:ext uri="{D42A27DB-BD31-4B8C-83A1-F6EECF244321}">
                <p14:modId xmlns:p14="http://schemas.microsoft.com/office/powerpoint/2010/main" val="535603412"/>
              </p:ext>
            </p:extLst>
          </p:nvPr>
        </p:nvGraphicFramePr>
        <p:xfrm>
          <a:off x="457200" y="2057400"/>
          <a:ext cx="5486400" cy="1463040"/>
        </p:xfrm>
        <a:graphic>
          <a:graphicData uri="http://schemas.openxmlformats.org/drawingml/2006/table">
            <a:tbl>
              <a:tblPr/>
              <a:tblGrid>
                <a:gridCol w="82296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tblGrid>
              <a:tr h="365760">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Symbol</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Name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Action</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Since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0"/>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SCHD</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Schwab Dividend</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dirty="0">
                          <a:solidFill>
                            <a:srgbClr val="63666A"/>
                          </a:solidFill>
                          <a:latin typeface="Arial" pitchFamily="34" charset="0"/>
                          <a:ea typeface="Arial" pitchFamily="34" charset="-122"/>
                          <a:cs typeface="Arial" pitchFamily="34" charset="-120"/>
                        </a:rPr>
                        <a:t>Trim 4% weight</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+16.4%</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AAPL</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Apple</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pitchFamily="34" charset="0"/>
                          <a:ea typeface="Arial" pitchFamily="34" charset="-122"/>
                          <a:cs typeface="Arial" pitchFamily="34" charset="-120"/>
                        </a:rPr>
                        <a:t>Trim 1% weight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+16.0%</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2"/>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XLV</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Health Care SPDR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a:solidFill>
                            <a:srgbClr val="63666A"/>
                          </a:solidFill>
                          <a:latin typeface="Arial" pitchFamily="34" charset="0"/>
                          <a:ea typeface="Arial" pitchFamily="34" charset="-122"/>
                          <a:cs typeface="Arial" pitchFamily="34" charset="-120"/>
                        </a:rPr>
                        <a:t>Trim 4% weight</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dirty="0">
                          <a:solidFill>
                            <a:srgbClr val="9A3324"/>
                          </a:solidFill>
                          <a:latin typeface="Arial" pitchFamily="34" charset="0"/>
                          <a:ea typeface="Arial" pitchFamily="34" charset="-122"/>
                          <a:cs typeface="Arial" pitchFamily="34" charset="-120"/>
                        </a:rPr>
                        <a:t>-6.11%</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bl>
          </a:graphicData>
        </a:graphic>
      </p:graphicFrame>
      <p:sp>
        <p:nvSpPr>
          <p:cNvPr id="8" name="Shape 4"/>
          <p:cNvSpPr/>
          <p:nvPr/>
        </p:nvSpPr>
        <p:spPr>
          <a:xfrm>
            <a:off x="6217920" y="1554480"/>
            <a:ext cx="5486400" cy="457200"/>
          </a:xfrm>
          <a:prstGeom prst="rect">
            <a:avLst/>
          </a:prstGeom>
          <a:solidFill>
            <a:srgbClr val="015A84"/>
          </a:solidFill>
          <a:ln w="12700">
            <a:solidFill>
              <a:srgbClr val="015A84"/>
            </a:solidFill>
            <a:prstDash val="solid"/>
          </a:ln>
        </p:spPr>
        <p:txBody>
          <a:bodyPr/>
          <a:lstStyle/>
          <a:p>
            <a:endParaRPr lang="en-US"/>
          </a:p>
        </p:txBody>
      </p:sp>
      <p:sp>
        <p:nvSpPr>
          <p:cNvPr id="9" name="Text 5"/>
          <p:cNvSpPr/>
          <p:nvPr/>
        </p:nvSpPr>
        <p:spPr>
          <a:xfrm>
            <a:off x="6217920" y="1554480"/>
            <a:ext cx="5486400" cy="457200"/>
          </a:xfrm>
          <a:prstGeom prst="rect">
            <a:avLst/>
          </a:prstGeom>
          <a:noFill/>
          <a:ln/>
        </p:spPr>
        <p:txBody>
          <a:bodyPr wrap="square" lIns="0" tIns="0" rIns="0" bIns="0" rtlCol="0" anchor="ctr"/>
          <a:lstStyle/>
          <a:p>
            <a:pPr marL="0" indent="0" algn="ctr">
              <a:buNone/>
            </a:pPr>
            <a:r>
              <a:rPr lang="en-US" sz="1300" b="1" kern="0" spc="400">
                <a:solidFill>
                  <a:srgbClr val="FFFFFF"/>
                </a:solidFill>
                <a:latin typeface="Arial" pitchFamily="34" charset="0"/>
                <a:ea typeface="Arial" pitchFamily="34" charset="-122"/>
                <a:cs typeface="Arial" pitchFamily="34" charset="-120"/>
              </a:rPr>
              <a:t>INCREASED EXPOSURE</a:t>
            </a:r>
            <a:endParaRPr lang="en-US" sz="1300"/>
          </a:p>
        </p:txBody>
      </p:sp>
      <p:graphicFrame>
        <p:nvGraphicFramePr>
          <p:cNvPr id="13" name="Table 1"/>
          <p:cNvGraphicFramePr>
            <a:graphicFrameLocks noGrp="1"/>
          </p:cNvGraphicFramePr>
          <p:nvPr>
            <p:extLst>
              <p:ext uri="{D42A27DB-BD31-4B8C-83A1-F6EECF244321}">
                <p14:modId xmlns:p14="http://schemas.microsoft.com/office/powerpoint/2010/main" val="4044065285"/>
              </p:ext>
            </p:extLst>
          </p:nvPr>
        </p:nvGraphicFramePr>
        <p:xfrm>
          <a:off x="6217920" y="2057400"/>
          <a:ext cx="5486400" cy="1463040"/>
        </p:xfrm>
        <a:graphic>
          <a:graphicData uri="http://schemas.openxmlformats.org/drawingml/2006/table">
            <a:tbl>
              <a:tblPr/>
              <a:tblGrid>
                <a:gridCol w="82296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tblGrid>
              <a:tr h="365760">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Symbol</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Name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Action</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tc>
                  <a:txBody>
                    <a:bodyPr/>
                    <a:lstStyle/>
                    <a:p>
                      <a:pPr marL="0" indent="0" algn="ctr">
                        <a:buNone/>
                      </a:pPr>
                      <a:r>
                        <a:rPr lang="en-US" sz="1000" b="1">
                          <a:solidFill>
                            <a:srgbClr val="63666A"/>
                          </a:solidFill>
                          <a:latin typeface="Arial" pitchFamily="34" charset="0"/>
                          <a:ea typeface="Arial" pitchFamily="34" charset="-122"/>
                          <a:cs typeface="Arial" pitchFamily="34" charset="-120"/>
                        </a:rPr>
                        <a:t>Since</a:t>
                      </a:r>
                      <a:endParaRPr lang="en-US" sz="10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solidFill>
                      <a:srgbClr val="BFD7E0"/>
                    </a:solidFill>
                  </a:tcPr>
                </a:tc>
                <a:extLst>
                  <a:ext uri="{0D108BD9-81ED-4DB2-BD59-A6C34878D82A}">
                    <a16:rowId xmlns:a16="http://schemas.microsoft.com/office/drawing/2014/main" val="10000"/>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SMH</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VanEck Semiconductor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dirty="0">
                          <a:solidFill>
                            <a:srgbClr val="63666A"/>
                          </a:solidFill>
                          <a:latin typeface="Arial" pitchFamily="34" charset="0"/>
                          <a:ea typeface="Arial" pitchFamily="34" charset="-122"/>
                          <a:cs typeface="Arial" pitchFamily="34" charset="-120"/>
                        </a:rPr>
                        <a:t>Add 3% weight</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+66.3%</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1"/>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NLR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Uranium &amp; Nuclear</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dirty="0">
                          <a:solidFill>
                            <a:srgbClr val="63666A"/>
                          </a:solidFill>
                          <a:latin typeface="Arial" pitchFamily="34" charset="0"/>
                          <a:ea typeface="Arial" pitchFamily="34" charset="-122"/>
                          <a:cs typeface="Arial" pitchFamily="34" charset="-120"/>
                        </a:rPr>
                        <a:t>Add 3% weight</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a:solidFill>
                            <a:srgbClr val="015A84"/>
                          </a:solidFill>
                          <a:latin typeface="Arial" pitchFamily="34" charset="0"/>
                          <a:ea typeface="Arial" pitchFamily="34" charset="-122"/>
                          <a:cs typeface="Arial" pitchFamily="34" charset="-120"/>
                        </a:rPr>
                        <a:t>+19.5%</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2"/>
                  </a:ext>
                </a:extLst>
              </a:tr>
              <a:tr h="365760">
                <a:tc>
                  <a:txBody>
                    <a:bodyPr/>
                    <a:lstStyle/>
                    <a:p>
                      <a:pPr marL="0" indent="0">
                        <a:buNone/>
                      </a:pPr>
                      <a:r>
                        <a:rPr lang="en-US" sz="1100" b="1">
                          <a:solidFill>
                            <a:srgbClr val="015A84"/>
                          </a:solidFill>
                          <a:latin typeface="Arial" pitchFamily="34" charset="0"/>
                          <a:ea typeface="Arial" pitchFamily="34" charset="-122"/>
                          <a:cs typeface="Arial" pitchFamily="34" charset="-120"/>
                        </a:rPr>
                        <a:t>HODL</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buNone/>
                      </a:pPr>
                      <a:r>
                        <a:rPr lang="en-US" sz="1100">
                          <a:solidFill>
                            <a:srgbClr val="63666A"/>
                          </a:solidFill>
                          <a:latin typeface="Arial" pitchFamily="34" charset="0"/>
                          <a:ea typeface="Arial" pitchFamily="34" charset="-122"/>
                          <a:cs typeface="Arial" pitchFamily="34" charset="-120"/>
                        </a:rPr>
                        <a:t>VanEck Bitcoin</a:t>
                      </a:r>
                      <a:endParaRPr lang="en-US" sz="110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dirty="0">
                          <a:solidFill>
                            <a:srgbClr val="63666A"/>
                          </a:solidFill>
                          <a:latin typeface="Arial" pitchFamily="34" charset="0"/>
                          <a:ea typeface="Arial" pitchFamily="34" charset="-122"/>
                          <a:cs typeface="Arial" pitchFamily="34" charset="-120"/>
                        </a:rPr>
                        <a:t>Add 3% weight</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tc>
                  <a:txBody>
                    <a:bodyPr/>
                    <a:lstStyle/>
                    <a:p>
                      <a:pPr marL="0" indent="0" algn="r">
                        <a:buNone/>
                      </a:pPr>
                      <a:r>
                        <a:rPr lang="en-US" sz="1100" b="1" dirty="0">
                          <a:solidFill>
                            <a:srgbClr val="9A3324"/>
                          </a:solidFill>
                          <a:latin typeface="Arial" pitchFamily="34" charset="0"/>
                          <a:ea typeface="Arial" pitchFamily="34" charset="-122"/>
                          <a:cs typeface="Arial" pitchFamily="34" charset="-120"/>
                        </a:rPr>
                        <a:t>-4.4%</a:t>
                      </a:r>
                      <a:endParaRPr lang="en-US" sz="1100" dirty="0">
                        <a:latin typeface="Arial" charset="0"/>
                        <a:ea typeface="Arial" charset="0"/>
                        <a:cs typeface="Arial" charset="0"/>
                      </a:endParaRPr>
                    </a:p>
                  </a:txBody>
                  <a:tcPr>
                    <a:lnL w="0" cap="flat" cmpd="sng" algn="ctr">
                      <a:noFill/>
                    </a:lnL>
                    <a:lnR w="0" cap="flat" cmpd="sng" algn="ctr">
                      <a:noFill/>
                    </a:lnR>
                    <a:lnT w="0" cap="flat" cmpd="sng" algn="ctr">
                      <a:noFill/>
                    </a:lnT>
                    <a:lnB w="0" cap="flat" cmpd="sng" algn="ctr">
                      <a:noFill/>
                    </a:lnB>
                  </a:tcPr>
                </a:tc>
                <a:extLst>
                  <a:ext uri="{0D108BD9-81ED-4DB2-BD59-A6C34878D82A}">
                    <a16:rowId xmlns:a16="http://schemas.microsoft.com/office/drawing/2014/main" val="10003"/>
                  </a:ext>
                </a:extLst>
              </a:tr>
            </a:tbl>
          </a:graphicData>
        </a:graphic>
      </p:graphicFrame>
      <p:sp>
        <p:nvSpPr>
          <p:cNvPr id="11" name="Shape 6"/>
          <p:cNvSpPr/>
          <p:nvPr/>
        </p:nvSpPr>
        <p:spPr>
          <a:xfrm>
            <a:off x="457200" y="4023360"/>
            <a:ext cx="11247120" cy="1737360"/>
          </a:xfrm>
          <a:prstGeom prst="rect">
            <a:avLst/>
          </a:prstGeom>
          <a:solidFill>
            <a:srgbClr val="015A84"/>
          </a:solidFill>
          <a:ln w="12700">
            <a:solidFill>
              <a:srgbClr val="015A84"/>
            </a:solidFill>
            <a:prstDash val="solid"/>
          </a:ln>
        </p:spPr>
        <p:txBody>
          <a:bodyPr/>
          <a:lstStyle/>
          <a:p>
            <a:endParaRPr lang="en-US"/>
          </a:p>
        </p:txBody>
      </p:sp>
      <p:sp>
        <p:nvSpPr>
          <p:cNvPr id="12" name="Text 7"/>
          <p:cNvSpPr/>
          <p:nvPr/>
        </p:nvSpPr>
        <p:spPr>
          <a:xfrm>
            <a:off x="457200" y="4114800"/>
            <a:ext cx="11247120" cy="274320"/>
          </a:xfrm>
          <a:prstGeom prst="rect">
            <a:avLst/>
          </a:prstGeom>
          <a:noFill/>
          <a:ln/>
        </p:spPr>
        <p:txBody>
          <a:bodyPr wrap="square" lIns="0" tIns="0" rIns="0" bIns="0" rtlCol="0" anchor="ctr"/>
          <a:lstStyle/>
          <a:p>
            <a:pPr marL="0" indent="0" algn="ctr">
              <a:buNone/>
            </a:pPr>
            <a:r>
              <a:rPr lang="en-US" sz="1100" b="1" kern="0" spc="400">
                <a:solidFill>
                  <a:srgbClr val="FFB71A"/>
                </a:solidFill>
                <a:latin typeface="Arial" pitchFamily="34" charset="0"/>
                <a:ea typeface="Arial" pitchFamily="34" charset="-122"/>
                <a:cs typeface="Arial" pitchFamily="34" charset="-120"/>
              </a:rPr>
              <a:t>THE RESULT</a:t>
            </a:r>
            <a:endParaRPr lang="en-US" sz="1100"/>
          </a:p>
        </p:txBody>
      </p:sp>
      <p:sp>
        <p:nvSpPr>
          <p:cNvPr id="10" name="Text 8"/>
          <p:cNvSpPr/>
          <p:nvPr/>
        </p:nvSpPr>
        <p:spPr>
          <a:xfrm>
            <a:off x="457200" y="4434840"/>
            <a:ext cx="11247120" cy="822960"/>
          </a:xfrm>
          <a:prstGeom prst="rect">
            <a:avLst/>
          </a:prstGeom>
          <a:noFill/>
          <a:ln/>
        </p:spPr>
        <p:txBody>
          <a:bodyPr wrap="square" lIns="0" tIns="0" rIns="0" bIns="0" rtlCol="0" anchor="ctr"/>
          <a:lstStyle/>
          <a:p>
            <a:pPr marL="0" indent="0" algn="ctr">
              <a:buNone/>
            </a:pPr>
            <a:r>
              <a:rPr lang="en-US" sz="5600" b="1">
                <a:solidFill>
                  <a:srgbClr val="FFFFFF"/>
                </a:solidFill>
                <a:latin typeface="Arial Black" pitchFamily="34" charset="0"/>
                <a:ea typeface="Arial Black" pitchFamily="34" charset="-122"/>
                <a:cs typeface="Arial Black" pitchFamily="34" charset="-120"/>
              </a:rPr>
              <a:t>+20.6%</a:t>
            </a:r>
            <a:endParaRPr lang="en-US" sz="5600"/>
          </a:p>
        </p:txBody>
      </p:sp>
      <p:sp>
        <p:nvSpPr>
          <p:cNvPr id="14" name="Text 9"/>
          <p:cNvSpPr/>
          <p:nvPr/>
        </p:nvSpPr>
        <p:spPr>
          <a:xfrm>
            <a:off x="457200" y="5349240"/>
            <a:ext cx="11247120" cy="365760"/>
          </a:xfrm>
          <a:prstGeom prst="rect">
            <a:avLst/>
          </a:prstGeom>
          <a:noFill/>
          <a:ln/>
        </p:spPr>
        <p:txBody>
          <a:bodyPr wrap="square" lIns="0" tIns="0" rIns="0" bIns="0" rtlCol="0" anchor="ctr"/>
          <a:lstStyle/>
          <a:p>
            <a:pPr marL="0" indent="0" algn="ctr">
              <a:buNone/>
            </a:pPr>
            <a:r>
              <a:rPr lang="en-US" sz="1400" i="1">
                <a:solidFill>
                  <a:srgbClr val="BFD7E0"/>
                </a:solidFill>
                <a:latin typeface="Arial" pitchFamily="34" charset="0"/>
                <a:ea typeface="Arial" pitchFamily="34" charset="-122"/>
                <a:cs typeface="Arial" pitchFamily="34" charset="-120"/>
              </a:rPr>
              <a:t>Net Trade Performance</a:t>
            </a:r>
            <a:endParaRPr lang="en-US" sz="1400"/>
          </a:p>
        </p:txBody>
      </p:sp>
      <p:sp>
        <p:nvSpPr>
          <p:cNvPr id="15" name="Text 10"/>
          <p:cNvSpPr/>
          <p:nvPr/>
        </p:nvSpPr>
        <p:spPr>
          <a:xfrm>
            <a:off x="457200" y="5852160"/>
            <a:ext cx="11247120" cy="640080"/>
          </a:xfrm>
          <a:prstGeom prst="rect">
            <a:avLst/>
          </a:prstGeom>
          <a:noFill/>
          <a:ln/>
        </p:spPr>
        <p:txBody>
          <a:bodyPr wrap="square" lIns="0" tIns="0" rIns="0" bIns="0" rtlCol="0" anchor="t"/>
          <a:lstStyle/>
          <a:p>
            <a:pPr marL="0" indent="0">
              <a:buNone/>
            </a:pPr>
            <a:r>
              <a:rPr lang="en-US" sz="1100">
                <a:solidFill>
                  <a:srgbClr val="63666A"/>
                </a:solidFill>
                <a:latin typeface="Arial" pitchFamily="34" charset="0"/>
                <a:ea typeface="Arial" pitchFamily="34" charset="-122"/>
                <a:cs typeface="Arial" pitchFamily="34" charset="-120"/>
              </a:rPr>
              <a:t>The November trade shifted weight from defensive and dividend exposures into thematic positions in semiconductors, nuclear energy, and digital assets. The semiconductor and nuclear adds have driven the bulk of relative performance; the bitcoin allocation lagged early but has rallied 10% over the past month.</a:t>
            </a:r>
            <a:endParaRPr lang="en-US" sz="1100"/>
          </a:p>
        </p:txBody>
      </p:sp>
      <p:sp>
        <p:nvSpPr>
          <p:cNvPr id="16" name="Text 11"/>
          <p:cNvSpPr/>
          <p:nvPr/>
        </p:nvSpPr>
        <p:spPr>
          <a:xfrm>
            <a:off x="457200" y="6492240"/>
            <a:ext cx="11247120" cy="274320"/>
          </a:xfrm>
          <a:prstGeom prst="rect">
            <a:avLst/>
          </a:prstGeom>
          <a:noFill/>
          <a:ln/>
        </p:spPr>
        <p:txBody>
          <a:bodyPr wrap="square" lIns="0" tIns="0" rIns="0" bIns="0" rtlCol="0" anchor="ctr"/>
          <a:lstStyle/>
          <a:p>
            <a:pPr marL="0" indent="0" algn="l">
              <a:buNone/>
            </a:pPr>
            <a:r>
              <a:rPr lang="en-US" sz="1000">
                <a:solidFill>
                  <a:srgbClr val="63666A"/>
                </a:solidFill>
                <a:latin typeface="Arial" pitchFamily="34" charset="0"/>
                <a:ea typeface="Arial" pitchFamily="34" charset="-122"/>
                <a:cs typeface="Arial" pitchFamily="34" charset="-120"/>
              </a:rPr>
              <a:t>Bouchey Financial Group  |  For Discussion Purposes Only  |  May 2026</a:t>
            </a:r>
            <a:endParaRPr lang="en-US" sz="1000"/>
          </a:p>
        </p:txBody>
      </p:sp>
      <p:pic>
        <p:nvPicPr>
          <p:cNvPr id="17" name="Picture 16" descr="A blue and grey logo">
            <a:extLst>
              <a:ext uri="{FF2B5EF4-FFF2-40B4-BE49-F238E27FC236}">
                <a16:creationId xmlns:a16="http://schemas.microsoft.com/office/drawing/2014/main" id="{43B1FD5E-04B7-8D1A-769F-C252D6BC4B6E}"/>
              </a:ext>
            </a:extLst>
          </p:cNvPr>
          <p:cNvPicPr>
            <a:picLocks noChangeAspect="1"/>
          </p:cNvPicPr>
          <p:nvPr/>
        </p:nvPicPr>
        <p:blipFill>
          <a:blip r:embed="rId3"/>
          <a:stretch>
            <a:fillRect/>
          </a:stretch>
        </p:blipFill>
        <p:spPr>
          <a:xfrm>
            <a:off x="9989633" y="92928"/>
            <a:ext cx="2109440" cy="10872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56c8a8a-d825-4b17-850d-2db8ed01ae6f}" enabled="0" method="" siteId="{456c8a8a-d825-4b17-850d-2db8ed01ae6f}" removed="1"/>
</clbl:labelList>
</file>

<file path=docProps/app.xml><?xml version="1.0" encoding="utf-8"?>
<Properties xmlns="http://schemas.openxmlformats.org/officeDocument/2006/extended-properties" xmlns:vt="http://schemas.openxmlformats.org/officeDocument/2006/docPropsVTypes">
  <TotalTime>0</TotalTime>
  <Words>3629</Words>
  <Application>Microsoft Office PowerPoint</Application>
  <PresentationFormat>Widescreen</PresentationFormat>
  <Paragraphs>440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Review - May 2026</dc:title>
  <dc:subject>PptxGenJS Presentation</dc:subject>
  <dc:creator>Bouchey Financial Group</dc:creator>
  <cp:lastModifiedBy>Edward Wilhelm</cp:lastModifiedBy>
  <cp:revision>1</cp:revision>
  <dcterms:created xsi:type="dcterms:W3CDTF">2026-05-07T15:21:21Z</dcterms:created>
  <dcterms:modified xsi:type="dcterms:W3CDTF">2026-05-13T15:21:42Z</dcterms:modified>
</cp:coreProperties>
</file>